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8" r:id="rId4"/>
    <p:sldId id="259" r:id="rId5"/>
    <p:sldId id="279" r:id="rId6"/>
    <p:sldId id="280" r:id="rId7"/>
    <p:sldId id="265" r:id="rId8"/>
    <p:sldId id="267" r:id="rId9"/>
    <p:sldId id="281" r:id="rId10"/>
    <p:sldId id="282" r:id="rId11"/>
    <p:sldId id="283" r:id="rId12"/>
    <p:sldId id="264" r:id="rId13"/>
    <p:sldId id="284" r:id="rId14"/>
    <p:sldId id="285" r:id="rId15"/>
    <p:sldId id="287" r:id="rId16"/>
    <p:sldId id="286" r:id="rId17"/>
    <p:sldId id="288" r:id="rId18"/>
    <p:sldId id="289"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E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0" autoAdjust="0"/>
    <p:restoredTop sz="86418" autoAdjust="0"/>
  </p:normalViewPr>
  <p:slideViewPr>
    <p:cSldViewPr snapToGrid="0">
      <p:cViewPr varScale="1">
        <p:scale>
          <a:sx n="95" d="100"/>
          <a:sy n="95" d="100"/>
        </p:scale>
        <p:origin x="216" y="5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BD616-A382-BC4D-9146-C50D163239D2}"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1CA49-DC10-3B42-9A80-3DF38C7E80C6}" type="slidenum">
              <a:rPr lang="en-GB" smtClean="0"/>
              <a:t>‹#›</a:t>
            </a:fld>
            <a:endParaRPr lang="en-GB"/>
          </a:p>
        </p:txBody>
      </p:sp>
    </p:spTree>
    <p:extLst>
      <p:ext uri="{BB962C8B-B14F-4D97-AF65-F5344CB8AC3E}">
        <p14:creationId xmlns:p14="http://schemas.microsoft.com/office/powerpoint/2010/main" val="388896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21CA49-DC10-3B42-9A80-3DF38C7E80C6}" type="slidenum">
              <a:rPr lang="en-GB" smtClean="0"/>
              <a:t>11</a:t>
            </a:fld>
            <a:endParaRPr lang="en-GB"/>
          </a:p>
        </p:txBody>
      </p:sp>
    </p:spTree>
    <p:extLst>
      <p:ext uri="{BB962C8B-B14F-4D97-AF65-F5344CB8AC3E}">
        <p14:creationId xmlns:p14="http://schemas.microsoft.com/office/powerpoint/2010/main" val="116050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A611-2035-4F68-A92C-E3B5D748F7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22C0A7-0767-42D7-A067-B3CC283CC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153A18-D161-4377-873D-5ED23BDF09D4}"/>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5" name="Footer Placeholder 4">
            <a:extLst>
              <a:ext uri="{FF2B5EF4-FFF2-40B4-BE49-F238E27FC236}">
                <a16:creationId xmlns:a16="http://schemas.microsoft.com/office/drawing/2014/main" id="{78CDB35B-6EB4-4A36-9708-203B743FA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3A583-3592-4EF2-8D50-8AFCCE33A27F}"/>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29339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E623-49DB-41B3-9BDF-47E6CE46DF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F4F25D-8C54-4587-A05B-FC1285181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6C862-AEE2-4B94-A957-46BAF66E4805}"/>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5" name="Footer Placeholder 4">
            <a:extLst>
              <a:ext uri="{FF2B5EF4-FFF2-40B4-BE49-F238E27FC236}">
                <a16:creationId xmlns:a16="http://schemas.microsoft.com/office/drawing/2014/main" id="{11473944-C732-4651-81EC-94D8678D3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21B098-58CB-4216-814A-8321AE0FF44E}"/>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34062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F6C57-ABF9-48B4-AE9C-979EFDB2AD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302093-D68D-4647-80D1-81054E8A52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FBCA19-DC42-49BA-8751-22BDCA1CA640}"/>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5" name="Footer Placeholder 4">
            <a:extLst>
              <a:ext uri="{FF2B5EF4-FFF2-40B4-BE49-F238E27FC236}">
                <a16:creationId xmlns:a16="http://schemas.microsoft.com/office/drawing/2014/main" id="{6E5F678C-D7AA-4209-AE0A-69BE4BD760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F6071-3BDB-40E2-8375-D69D2987E433}"/>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426375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6420-CE30-45E4-9BE7-6B66DEA34B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3DF9FD-656D-497E-9FB5-63E84D8824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7B715C-F3A9-4D13-8EF9-8B08E2A3A221}"/>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5" name="Footer Placeholder 4">
            <a:extLst>
              <a:ext uri="{FF2B5EF4-FFF2-40B4-BE49-F238E27FC236}">
                <a16:creationId xmlns:a16="http://schemas.microsoft.com/office/drawing/2014/main" id="{9ED17B2E-4619-43C4-B795-9DE15D9D4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5924D-114D-4CBB-BE99-A3F50E73B618}"/>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356449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B990-4AFC-4223-88AB-FFC2850576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A9A09DF-04AA-4855-A817-83187F6B3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6C9A0-CD0A-48CF-A0D0-68E405E6F84C}"/>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5" name="Footer Placeholder 4">
            <a:extLst>
              <a:ext uri="{FF2B5EF4-FFF2-40B4-BE49-F238E27FC236}">
                <a16:creationId xmlns:a16="http://schemas.microsoft.com/office/drawing/2014/main" id="{C36DC3CA-3729-46D3-86ED-A7FFE35CB3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091932-C696-4E83-91C9-5F524D95B0FB}"/>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270334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D2C4-38E5-4847-842B-FA5ED63C41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2378E9-1EE4-4170-832D-E7BD562B3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5054D8-D858-4152-9348-700535CADB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E0EE2-B1B2-4E85-BDEE-9D2AB795BCF4}"/>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6" name="Footer Placeholder 5">
            <a:extLst>
              <a:ext uri="{FF2B5EF4-FFF2-40B4-BE49-F238E27FC236}">
                <a16:creationId xmlns:a16="http://schemas.microsoft.com/office/drawing/2014/main" id="{D1635385-1828-448C-B0D3-B4098BCC3B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C68D60-801B-495B-AA0C-6EA9406AA1E5}"/>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307350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6F035-EADC-4780-8404-69240803CD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4550C4-9F6D-4463-8C2E-1EC0287608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251F6C-FE46-4F1E-A309-D2BE7C6C04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9DB01-9FD6-4C61-A800-A21F76B21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F3F513-C293-49A1-A046-B068EAD8E6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3A680E-E681-4893-AE01-DF223F83258B}"/>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8" name="Footer Placeholder 7">
            <a:extLst>
              <a:ext uri="{FF2B5EF4-FFF2-40B4-BE49-F238E27FC236}">
                <a16:creationId xmlns:a16="http://schemas.microsoft.com/office/drawing/2014/main" id="{7CAAC054-5CCF-4C2F-B8A5-894FC43553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A8B155-720B-4CE7-B509-9F4F3F913E9C}"/>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290149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BE62-48DB-445E-B869-FCD10CA3C4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4ED9F9-76B2-4EF9-A69F-C8CD0DB560E4}"/>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4" name="Footer Placeholder 3">
            <a:extLst>
              <a:ext uri="{FF2B5EF4-FFF2-40B4-BE49-F238E27FC236}">
                <a16:creationId xmlns:a16="http://schemas.microsoft.com/office/drawing/2014/main" id="{D92C3C4B-9F1D-4A06-A510-8C1E137B0A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2CE828-92CE-4C05-9097-344392139E58}"/>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421052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7B3C9-499C-4B4F-9CE7-3CF7F132CFD8}"/>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3" name="Footer Placeholder 2">
            <a:extLst>
              <a:ext uri="{FF2B5EF4-FFF2-40B4-BE49-F238E27FC236}">
                <a16:creationId xmlns:a16="http://schemas.microsoft.com/office/drawing/2014/main" id="{B0523E33-B1F8-4540-BB29-58EF4BAF25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55962D-A8D9-4C9C-8B95-9C0E5924F2FC}"/>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195971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8A20-69FB-40F6-98D5-8FC207BF2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78A2C2-97E9-4256-B240-E8EF2E7AB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72E77F-CD90-4C2A-A789-A65BDF225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239D5-B532-451F-AB83-FACE4968E464}"/>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6" name="Footer Placeholder 5">
            <a:extLst>
              <a:ext uri="{FF2B5EF4-FFF2-40B4-BE49-F238E27FC236}">
                <a16:creationId xmlns:a16="http://schemas.microsoft.com/office/drawing/2014/main" id="{8C8D6C7F-CEFE-4061-89AA-41B90C1D23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8E3CA-4DA6-4CD6-AC86-3ED011E2A042}"/>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309740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040F-71E0-4AA2-983A-A25F775D8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5DAD17-45E7-4E8A-86C6-96D263B50C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BFC0DC4-487A-4E98-B39E-D23E83181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F227C-F244-4A73-94B4-B394F5C37E5C}"/>
              </a:ext>
            </a:extLst>
          </p:cNvPr>
          <p:cNvSpPr>
            <a:spLocks noGrp="1"/>
          </p:cNvSpPr>
          <p:nvPr>
            <p:ph type="dt" sz="half" idx="10"/>
          </p:nvPr>
        </p:nvSpPr>
        <p:spPr/>
        <p:txBody>
          <a:bodyPr/>
          <a:lstStyle/>
          <a:p>
            <a:fld id="{202FB4DF-9386-421C-8DA8-2165690410FC}" type="datetimeFigureOut">
              <a:rPr lang="en-GB" smtClean="0"/>
              <a:t>22/03/2021</a:t>
            </a:fld>
            <a:endParaRPr lang="en-GB"/>
          </a:p>
        </p:txBody>
      </p:sp>
      <p:sp>
        <p:nvSpPr>
          <p:cNvPr id="6" name="Footer Placeholder 5">
            <a:extLst>
              <a:ext uri="{FF2B5EF4-FFF2-40B4-BE49-F238E27FC236}">
                <a16:creationId xmlns:a16="http://schemas.microsoft.com/office/drawing/2014/main" id="{59CD24BB-B0F3-4820-B5F1-46C153818E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2BE7A6-50F8-4DF1-8B0D-03922D74F7BD}"/>
              </a:ext>
            </a:extLst>
          </p:cNvPr>
          <p:cNvSpPr>
            <a:spLocks noGrp="1"/>
          </p:cNvSpPr>
          <p:nvPr>
            <p:ph type="sldNum" sz="quarter" idx="12"/>
          </p:nvPr>
        </p:nvSpPr>
        <p:spPr/>
        <p:txBody>
          <a:bodyPr/>
          <a:lstStyle/>
          <a:p>
            <a:fld id="{2F1BA3C3-E6E9-4525-9535-9A917D72D7CB}" type="slidenum">
              <a:rPr lang="en-GB" smtClean="0"/>
              <a:t>‹#›</a:t>
            </a:fld>
            <a:endParaRPr lang="en-GB"/>
          </a:p>
        </p:txBody>
      </p:sp>
    </p:spTree>
    <p:extLst>
      <p:ext uri="{BB962C8B-B14F-4D97-AF65-F5344CB8AC3E}">
        <p14:creationId xmlns:p14="http://schemas.microsoft.com/office/powerpoint/2010/main" val="367048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838CA-AC17-4CE2-B91E-E135609D36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2581EC-3BD6-4F95-B86B-7D64D179F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B37EEA-B0D9-4AC1-99B4-69484BF3A5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FB4DF-9386-421C-8DA8-2165690410FC}" type="datetimeFigureOut">
              <a:rPr lang="en-GB" smtClean="0"/>
              <a:t>22/03/2021</a:t>
            </a:fld>
            <a:endParaRPr lang="en-GB"/>
          </a:p>
        </p:txBody>
      </p:sp>
      <p:sp>
        <p:nvSpPr>
          <p:cNvPr id="5" name="Footer Placeholder 4">
            <a:extLst>
              <a:ext uri="{FF2B5EF4-FFF2-40B4-BE49-F238E27FC236}">
                <a16:creationId xmlns:a16="http://schemas.microsoft.com/office/drawing/2014/main" id="{8D11A222-5DB8-4DE5-A0C5-2C4BECB3D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622419-AB78-46E3-8521-DA3FFF598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BA3C3-E6E9-4525-9535-9A917D72D7CB}" type="slidenum">
              <a:rPr lang="en-GB" smtClean="0"/>
              <a:t>‹#›</a:t>
            </a:fld>
            <a:endParaRPr lang="en-GB"/>
          </a:p>
        </p:txBody>
      </p:sp>
    </p:spTree>
    <p:extLst>
      <p:ext uri="{BB962C8B-B14F-4D97-AF65-F5344CB8AC3E}">
        <p14:creationId xmlns:p14="http://schemas.microsoft.com/office/powerpoint/2010/main" val="915527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0236-841A-4393-A7E6-B560A767F3DF}"/>
              </a:ext>
            </a:extLst>
          </p:cNvPr>
          <p:cNvSpPr>
            <a:spLocks noGrp="1"/>
          </p:cNvSpPr>
          <p:nvPr>
            <p:ph type="ctrTitle"/>
          </p:nvPr>
        </p:nvSpPr>
        <p:spPr>
          <a:xfrm>
            <a:off x="1523999" y="626904"/>
            <a:ext cx="9144000" cy="2481469"/>
          </a:xfrm>
        </p:spPr>
        <p:txBody>
          <a:bodyPr>
            <a:normAutofit fontScale="90000"/>
          </a:bodyPr>
          <a:lstStyle/>
          <a:p>
            <a:r>
              <a:rPr lang="en-GB" dirty="0">
                <a:latin typeface="Comic Sans MS" panose="030F0702030302020204" pitchFamily="66" charset="0"/>
              </a:rPr>
              <a:t>Roman entertainment:        a trip to the theatre and amphitheatre</a:t>
            </a:r>
          </a:p>
        </p:txBody>
      </p:sp>
      <p:pic>
        <p:nvPicPr>
          <p:cNvPr id="6" name="Picture 5">
            <a:extLst>
              <a:ext uri="{FF2B5EF4-FFF2-40B4-BE49-F238E27FC236}">
                <a16:creationId xmlns:a16="http://schemas.microsoft.com/office/drawing/2014/main" id="{9B462B69-69CE-4B8E-BEF0-F98CA375E45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32238"/>
            <a:ext cx="3877392" cy="341406"/>
          </a:xfrm>
          <a:prstGeom prst="rect">
            <a:avLst/>
          </a:prstGeom>
        </p:spPr>
      </p:pic>
      <p:pic>
        <p:nvPicPr>
          <p:cNvPr id="4" name="Picture 3" descr="drawin of a roman amphitheatre. ">
            <a:extLst>
              <a:ext uri="{FF2B5EF4-FFF2-40B4-BE49-F238E27FC236}">
                <a16:creationId xmlns:a16="http://schemas.microsoft.com/office/drawing/2014/main" id="{F4ADC85D-BFB8-4B1A-8D02-E06564FF6749}"/>
              </a:ext>
              <a:ext uri="{C183D7F6-B498-43B3-948B-1728B52AA6E4}">
                <adec:decorative xmlns:adec="http://schemas.microsoft.com/office/drawing/2017/decorative" val="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207" b="90671" l="3870" r="95723">
                        <a14:foregroundMark x1="9980" y1="19825" x2="7536" y2="38776"/>
                        <a14:foregroundMark x1="7536" y1="38776" x2="6517" y2="69679"/>
                        <a14:foregroundMark x1="6517" y1="69679" x2="9572" y2="77551"/>
                        <a14:foregroundMark x1="9572" y1="77551" x2="67617" y2="86589"/>
                        <a14:foregroundMark x1="67617" y1="86589" x2="90224" y2="82799"/>
                        <a14:foregroundMark x1="90224" y1="82799" x2="92872" y2="61516"/>
                        <a14:foregroundMark x1="92872" y1="61516" x2="88595" y2="54810"/>
                        <a14:foregroundMark x1="88595" y1="54810" x2="87984" y2="54519"/>
                        <a14:foregroundMark x1="4073" y1="29738" x2="5906" y2="81050"/>
                        <a14:foregroundMark x1="22607" y1="9913" x2="35031" y2="5539"/>
                        <a14:foregroundMark x1="35031" y1="5539" x2="41548" y2="8455"/>
                        <a14:foregroundMark x1="41548" y1="8455" x2="43177" y2="12245"/>
                        <a14:foregroundMark x1="41548" y1="3207" x2="39104" y2="4082"/>
                        <a14:foregroundMark x1="46029" y1="90671" x2="51120" y2="90087"/>
                        <a14:foregroundMark x1="95723" y1="84548" x2="95316" y2="83965"/>
                        <a14:backgroundMark x1="19145" y1="44606" x2="19145" y2="45481"/>
                        <a14:backgroundMark x1="19145" y1="45481" x2="19145" y2="45481"/>
                        <a14:backgroundMark x1="19348" y1="47813" x2="19348" y2="44898"/>
                        <a14:backgroundMark x1="14664" y1="45481" x2="14664" y2="47522"/>
                        <a14:backgroundMark x1="77597" y1="47522" x2="77597" y2="48688"/>
                        <a14:backgroundMark x1="81874" y1="49563" x2="81874" y2="49563"/>
                        <a14:backgroundMark x1="86151" y1="49563" x2="86151" y2="49563"/>
                        <a14:backgroundMark x1="89002" y1="50729" x2="89002" y2="50729"/>
                        <a14:backgroundMark x1="30957" y1="19534" x2="30957" y2="19534"/>
                        <a14:backgroundMark x1="38086" y1="27697" x2="38086" y2="27697"/>
                      </a14:backgroundRemoval>
                    </a14:imgEffect>
                  </a14:imgLayer>
                </a14:imgProps>
              </a:ext>
            </a:extLst>
          </a:blip>
          <a:stretch>
            <a:fillRect/>
          </a:stretch>
        </p:blipFill>
        <p:spPr>
          <a:xfrm>
            <a:off x="3931402" y="3108373"/>
            <a:ext cx="4329193" cy="3024263"/>
          </a:xfrm>
          <a:prstGeom prst="rect">
            <a:avLst/>
          </a:prstGeom>
        </p:spPr>
      </p:pic>
    </p:spTree>
    <p:extLst>
      <p:ext uri="{BB962C8B-B14F-4D97-AF65-F5344CB8AC3E}">
        <p14:creationId xmlns:p14="http://schemas.microsoft.com/office/powerpoint/2010/main" val="353628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i="1" dirty="0">
                <a:latin typeface="Comic Sans MS" panose="030F0702030302020204" pitchFamily="66" charset="0"/>
              </a:rPr>
              <a:t>Naumachiae</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690687"/>
            <a:ext cx="5594160" cy="4567179"/>
          </a:xfrm>
        </p:spPr>
        <p:txBody>
          <a:bodyPr>
            <a:normAutofit/>
          </a:bodyPr>
          <a:lstStyle/>
          <a:p>
            <a:pPr marL="0" indent="0">
              <a:buNone/>
            </a:pPr>
            <a:r>
              <a:rPr lang="en-GB" dirty="0">
                <a:latin typeface="Comic Sans MS" panose="030F0702030302020204" pitchFamily="66" charset="0"/>
              </a:rPr>
              <a:t>Sometimes the entire amphitheatre could be filled with water so that fake Naumachiae (sea battles) could take place. These were really impressive – it was just like watching a real battle! </a:t>
            </a:r>
          </a:p>
        </p:txBody>
      </p:sp>
      <p:pic>
        <p:nvPicPr>
          <p:cNvPr id="6" name="Picture 5" descr="image of a small ship. ">
            <a:extLst>
              <a:ext uri="{FF2B5EF4-FFF2-40B4-BE49-F238E27FC236}">
                <a16:creationId xmlns:a16="http://schemas.microsoft.com/office/drawing/2014/main" id="{4C50C0AF-952E-4445-AF3D-BE885E9AB6B3}"/>
              </a:ext>
              <a:ext uri="{C183D7F6-B498-43B3-948B-1728B52AA6E4}">
                <adec:decorative xmlns:adec="http://schemas.microsoft.com/office/drawing/2017/decorative" val="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76" b="91912" l="6154" r="94231">
                        <a14:foregroundMark x1="6923" y1="83456" x2="11538" y2="85294"/>
                        <a14:foregroundMark x1="94615" y1="76838" x2="86538" y2="77941"/>
                        <a14:foregroundMark x1="79615" y1="76103" x2="60000" y2="51471"/>
                        <a14:foregroundMark x1="60000" y1="51471" x2="56538" y2="37868"/>
                        <a14:foregroundMark x1="56538" y1="37868" x2="46154" y2="48897"/>
                        <a14:foregroundMark x1="46154" y1="48897" x2="60769" y2="70588"/>
                        <a14:foregroundMark x1="60769" y1="70588" x2="62308" y2="71691"/>
                        <a14:foregroundMark x1="60769" y1="63971" x2="69231" y2="72794"/>
                        <a14:foregroundMark x1="69231" y1="72794" x2="81538" y2="74265"/>
                        <a14:foregroundMark x1="70769" y1="59191" x2="74615" y2="66912"/>
                        <a14:foregroundMark x1="50000" y1="65074" x2="57692" y2="72794"/>
                        <a14:foregroundMark x1="73077" y1="91912" x2="19231" y2="91544"/>
                        <a14:foregroundMark x1="26154" y1="9926" x2="44231" y2="7353"/>
                        <a14:foregroundMark x1="46154" y1="3676" x2="41154" y2="4412"/>
                      </a14:backgroundRemoval>
                    </a14:imgEffect>
                  </a14:imgLayer>
                </a14:imgProps>
              </a:ext>
            </a:extLst>
          </a:blip>
          <a:stretch>
            <a:fillRect/>
          </a:stretch>
        </p:blipFill>
        <p:spPr>
          <a:xfrm>
            <a:off x="1282211" y="1738080"/>
            <a:ext cx="3232640" cy="3381839"/>
          </a:xfrm>
          <a:prstGeom prst="rect">
            <a:avLst/>
          </a:prstGeom>
        </p:spPr>
      </p:pic>
    </p:spTree>
    <p:extLst>
      <p:ext uri="{BB962C8B-B14F-4D97-AF65-F5344CB8AC3E}">
        <p14:creationId xmlns:p14="http://schemas.microsoft.com/office/powerpoint/2010/main" val="914476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Executions</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962840" y="1515663"/>
            <a:ext cx="5594160" cy="4567179"/>
          </a:xfrm>
        </p:spPr>
        <p:txBody>
          <a:bodyPr>
            <a:normAutofit/>
          </a:bodyPr>
          <a:lstStyle/>
          <a:p>
            <a:pPr marL="0" indent="0">
              <a:buNone/>
            </a:pPr>
            <a:r>
              <a:rPr lang="en-GB" dirty="0">
                <a:latin typeface="Comic Sans MS" panose="030F0702030302020204" pitchFamily="66" charset="0"/>
              </a:rPr>
              <a:t>Unfortunately, some people were also executed in the amphitheatre. </a:t>
            </a:r>
          </a:p>
          <a:p>
            <a:pPr marL="0" indent="0">
              <a:buNone/>
            </a:pPr>
            <a:r>
              <a:rPr lang="en-GB" dirty="0">
                <a:latin typeface="Comic Sans MS" panose="030F0702030302020204" pitchFamily="66" charset="0"/>
              </a:rPr>
              <a:t>Some were condemned </a:t>
            </a:r>
            <a:r>
              <a:rPr lang="en-GB" i="1" dirty="0">
                <a:latin typeface="Comic Sans MS" panose="030F0702030302020204" pitchFamily="66" charset="0"/>
              </a:rPr>
              <a:t>ad </a:t>
            </a:r>
            <a:r>
              <a:rPr lang="en-GB" i="1" dirty="0" err="1">
                <a:latin typeface="Comic Sans MS" panose="030F0702030302020204" pitchFamily="66" charset="0"/>
              </a:rPr>
              <a:t>bestias</a:t>
            </a:r>
            <a:r>
              <a:rPr lang="en-GB" i="1" dirty="0">
                <a:latin typeface="Comic Sans MS" panose="030F0702030302020204" pitchFamily="66" charset="0"/>
              </a:rPr>
              <a:t> </a:t>
            </a:r>
            <a:r>
              <a:rPr lang="en-GB" dirty="0">
                <a:latin typeface="Comic Sans MS" panose="030F0702030302020204" pitchFamily="66" charset="0"/>
              </a:rPr>
              <a:t>(to the beasts) and were torn apart by wild animals, and others were forced to take part in executions based on gruesome deaths from mythology (e.g. falling out of the sky like Icarus).</a:t>
            </a:r>
          </a:p>
        </p:txBody>
      </p:sp>
      <p:pic>
        <p:nvPicPr>
          <p:cNvPr id="4" name="Picture 3" descr="image of a bear. ">
            <a:extLst>
              <a:ext uri="{FF2B5EF4-FFF2-40B4-BE49-F238E27FC236}">
                <a16:creationId xmlns:a16="http://schemas.microsoft.com/office/drawing/2014/main" id="{0E95330B-6D53-47F7-B192-F5D5C9ECFF66}"/>
              </a:ext>
              <a:ext uri="{C183D7F6-B498-43B3-948B-1728B52AA6E4}">
                <adec:decorative xmlns:adec="http://schemas.microsoft.com/office/drawing/2017/decorative" val="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84" b="93651" l="7678" r="92898">
                        <a14:foregroundMark x1="9981" y1="55238" x2="7678" y2="87302"/>
                        <a14:foregroundMark x1="7678" y1="87302" x2="15739" y2="93968"/>
                        <a14:foregroundMark x1="93282" y1="13968" x2="87908" y2="17778"/>
                        <a14:foregroundMark x1="66987" y1="7619" x2="68330" y2="10794"/>
                        <a14:foregroundMark x1="75624" y1="6984" x2="76967" y2="7619"/>
                        <a14:foregroundMark x1="66603" y1="6667" x2="69866" y2="7937"/>
                        <a14:foregroundMark x1="75624" y1="6667" x2="74472" y2="9206"/>
                      </a14:backgroundRemoval>
                    </a14:imgEffect>
                  </a14:imgLayer>
                </a14:imgProps>
              </a:ext>
            </a:extLst>
          </a:blip>
          <a:stretch>
            <a:fillRect/>
          </a:stretch>
        </p:blipFill>
        <p:spPr>
          <a:xfrm>
            <a:off x="203200" y="1860021"/>
            <a:ext cx="5759640" cy="3482316"/>
          </a:xfrm>
          <a:prstGeom prst="rect">
            <a:avLst/>
          </a:prstGeom>
        </p:spPr>
      </p:pic>
    </p:spTree>
    <p:extLst>
      <p:ext uri="{BB962C8B-B14F-4D97-AF65-F5344CB8AC3E}">
        <p14:creationId xmlns:p14="http://schemas.microsoft.com/office/powerpoint/2010/main" val="352979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Theatres</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581505"/>
            <a:ext cx="5594160" cy="4911369"/>
          </a:xfrm>
        </p:spPr>
        <p:txBody>
          <a:bodyPr>
            <a:normAutofit/>
          </a:bodyPr>
          <a:lstStyle/>
          <a:p>
            <a:pPr marL="0" indent="0">
              <a:buNone/>
            </a:pPr>
            <a:r>
              <a:rPr lang="en-GB" dirty="0">
                <a:latin typeface="Comic Sans MS" panose="030F0702030302020204" pitchFamily="66" charset="0"/>
              </a:rPr>
              <a:t>Well that was quite gruesome! Let’s go to the theatre instead. </a:t>
            </a:r>
          </a:p>
          <a:p>
            <a:pPr marL="0" indent="0">
              <a:buNone/>
            </a:pPr>
            <a:r>
              <a:rPr lang="en-GB" dirty="0">
                <a:latin typeface="Comic Sans MS" panose="030F0702030302020204" pitchFamily="66" charset="0"/>
              </a:rPr>
              <a:t>The theatre was quite different to the amphitheatre. At the theatre you could go to see different plays – these could be comedies or tragedies. </a:t>
            </a:r>
          </a:p>
          <a:p>
            <a:pPr marL="0" indent="0">
              <a:buNone/>
            </a:pPr>
            <a:r>
              <a:rPr lang="en-GB" dirty="0">
                <a:latin typeface="Comic Sans MS" panose="030F0702030302020204" pitchFamily="66" charset="0"/>
              </a:rPr>
              <a:t>Let’s see what’s being performed at the Theatre of Pompey in Rome! </a:t>
            </a:r>
          </a:p>
          <a:p>
            <a:pPr marL="0" indent="0">
              <a:buNone/>
            </a:pPr>
            <a:endParaRPr lang="en-GB" dirty="0">
              <a:latin typeface="Comic Sans MS" panose="030F0702030302020204" pitchFamily="66" charset="0"/>
            </a:endParaRPr>
          </a:p>
        </p:txBody>
      </p:sp>
      <p:pic>
        <p:nvPicPr>
          <p:cNvPr id="4" name="Picture 3" descr="image of theatre masks. ">
            <a:extLst>
              <a:ext uri="{FF2B5EF4-FFF2-40B4-BE49-F238E27FC236}">
                <a16:creationId xmlns:a16="http://schemas.microsoft.com/office/drawing/2014/main" id="{C0BF3C7F-00AA-48A7-94D1-D45FD7ECA75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43732" y="1976276"/>
            <a:ext cx="4772186" cy="3208289"/>
          </a:xfrm>
          <a:prstGeom prst="rect">
            <a:avLst/>
          </a:prstGeom>
        </p:spPr>
      </p:pic>
    </p:spTree>
    <p:extLst>
      <p:ext uri="{BB962C8B-B14F-4D97-AF65-F5344CB8AC3E}">
        <p14:creationId xmlns:p14="http://schemas.microsoft.com/office/powerpoint/2010/main" val="8193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The Theatre of Pompey</a:t>
            </a:r>
          </a:p>
        </p:txBody>
      </p:sp>
      <p:pic>
        <p:nvPicPr>
          <p:cNvPr id="4" name="Picture 3" descr="Statue Bust of Pompey. ">
            <a:extLst>
              <a:ext uri="{FF2B5EF4-FFF2-40B4-BE49-F238E27FC236}">
                <a16:creationId xmlns:a16="http://schemas.microsoft.com/office/drawing/2014/main" id="{36F48DF2-17A7-41C7-9CD1-67DDF8930FE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21291" y="1581504"/>
            <a:ext cx="2940865" cy="4911369"/>
          </a:xfrm>
          <a:prstGeom prst="rect">
            <a:avLst/>
          </a:prstGeom>
        </p:spPr>
      </p:pic>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581505"/>
            <a:ext cx="5594160" cy="4911369"/>
          </a:xfrm>
        </p:spPr>
        <p:txBody>
          <a:bodyPr>
            <a:normAutofit/>
          </a:bodyPr>
          <a:lstStyle/>
          <a:p>
            <a:pPr marL="0" indent="0">
              <a:buNone/>
            </a:pPr>
            <a:r>
              <a:rPr lang="en-GB" dirty="0">
                <a:latin typeface="Comic Sans MS" panose="030F0702030302020204" pitchFamily="66" charset="0"/>
              </a:rPr>
              <a:t>Like the Colosseum, the Theatre of Pompey was built to be a crowd-pleaser. It was a very special theatre because it was the first permanent stone theatre to be built in Rome. It was built by Pompey, who was at times a friend, and at other times an enemy of Julius Caesar. At the theatre you could watch comedies or tragedies. </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40789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Comedies</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581505"/>
            <a:ext cx="5594160" cy="4911369"/>
          </a:xfrm>
        </p:spPr>
        <p:txBody>
          <a:bodyPr>
            <a:normAutofit/>
          </a:bodyPr>
          <a:lstStyle/>
          <a:p>
            <a:pPr marL="0" indent="0">
              <a:buNone/>
            </a:pPr>
            <a:r>
              <a:rPr lang="en-GB" dirty="0">
                <a:latin typeface="Comic Sans MS" panose="030F0702030302020204" pitchFamily="66" charset="0"/>
              </a:rPr>
              <a:t>Roman comedies were really funny! In a Roman comedy there would be lots of confusion and mistaken identities. Two of the most famous comic playwrights were called Plautus and Terence – these writers borrowed ideas and plots from Greek comedy. </a:t>
            </a:r>
          </a:p>
          <a:p>
            <a:pPr marL="0" indent="0">
              <a:buNone/>
            </a:pPr>
            <a:r>
              <a:rPr lang="en-GB" dirty="0">
                <a:latin typeface="Comic Sans MS" panose="030F0702030302020204" pitchFamily="66" charset="0"/>
              </a:rPr>
              <a:t>Many of Shakespeare’s comedies, such as </a:t>
            </a:r>
            <a:r>
              <a:rPr lang="en-GB" i="1" dirty="0">
                <a:latin typeface="Comic Sans MS" panose="030F0702030302020204" pitchFamily="66" charset="0"/>
              </a:rPr>
              <a:t>The Comedy of Errors</a:t>
            </a:r>
            <a:r>
              <a:rPr lang="en-GB" dirty="0">
                <a:latin typeface="Comic Sans MS" panose="030F0702030302020204" pitchFamily="66" charset="0"/>
              </a:rPr>
              <a:t>, are based on Roman comedies. </a:t>
            </a:r>
          </a:p>
          <a:p>
            <a:pPr marL="0" indent="0">
              <a:buNone/>
            </a:pPr>
            <a:endParaRPr lang="en-GB" dirty="0">
              <a:latin typeface="Comic Sans MS" panose="030F0702030302020204" pitchFamily="66" charset="0"/>
            </a:endParaRPr>
          </a:p>
        </p:txBody>
      </p:sp>
      <p:pic>
        <p:nvPicPr>
          <p:cNvPr id="5" name="Picture 4" descr="image of a jester's hat. ">
            <a:extLst>
              <a:ext uri="{FF2B5EF4-FFF2-40B4-BE49-F238E27FC236}">
                <a16:creationId xmlns:a16="http://schemas.microsoft.com/office/drawing/2014/main" id="{78922081-7D1F-4C1D-AEC6-9B76D5E2045C}"/>
              </a:ext>
              <a:ext uri="{C183D7F6-B498-43B3-948B-1728B52AA6E4}">
                <adec:decorative xmlns:adec="http://schemas.microsoft.com/office/drawing/2017/decorative" val="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53" b="89055" l="5556" r="93687">
                        <a14:foregroundMark x1="9091" y1="53731" x2="8081" y2="75124"/>
                        <a14:foregroundMark x1="8081" y1="50249" x2="7576" y2="62189"/>
                        <a14:foregroundMark x1="5808" y1="74627" x2="8586" y2="74627"/>
                        <a14:foregroundMark x1="26768" y1="9453" x2="32828" y2="9453"/>
                        <a14:foregroundMark x1="90909" y1="68159" x2="90909" y2="49254"/>
                        <a14:foregroundMark x1="90909" y1="49254" x2="88889" y2="42289"/>
                        <a14:foregroundMark x1="93687" y1="66169" x2="93687" y2="69154"/>
                      </a14:backgroundRemoval>
                    </a14:imgEffect>
                  </a14:imgLayer>
                </a14:imgProps>
              </a:ext>
            </a:extLst>
          </a:blip>
          <a:stretch>
            <a:fillRect/>
          </a:stretch>
        </p:blipFill>
        <p:spPr>
          <a:xfrm>
            <a:off x="838200" y="2436568"/>
            <a:ext cx="4518918" cy="2293693"/>
          </a:xfrm>
          <a:prstGeom prst="rect">
            <a:avLst/>
          </a:prstGeom>
        </p:spPr>
      </p:pic>
    </p:spTree>
    <p:extLst>
      <p:ext uri="{BB962C8B-B14F-4D97-AF65-F5344CB8AC3E}">
        <p14:creationId xmlns:p14="http://schemas.microsoft.com/office/powerpoint/2010/main" val="251582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Tragedies</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581505"/>
            <a:ext cx="5594160" cy="4911369"/>
          </a:xfrm>
        </p:spPr>
        <p:txBody>
          <a:bodyPr>
            <a:normAutofit/>
          </a:bodyPr>
          <a:lstStyle/>
          <a:p>
            <a:pPr marL="0" indent="0">
              <a:buNone/>
            </a:pPr>
            <a:r>
              <a:rPr lang="en-GB" dirty="0">
                <a:latin typeface="Comic Sans MS" panose="030F0702030302020204" pitchFamily="66" charset="0"/>
              </a:rPr>
              <a:t>Roman tragedies were the opposite – they were really sad. </a:t>
            </a:r>
          </a:p>
          <a:p>
            <a:pPr marL="0" indent="0">
              <a:buNone/>
            </a:pPr>
            <a:r>
              <a:rPr lang="en-GB" dirty="0">
                <a:latin typeface="Comic Sans MS" panose="030F0702030302020204" pitchFamily="66" charset="0"/>
              </a:rPr>
              <a:t>This week you are learning about myths. Many of the plots of tragedies were based on really sad Greek myths with lots of death. If misunderstandings took place in tragedies, they would have tragic consequences, unlike the happy endings in comedy. </a:t>
            </a:r>
          </a:p>
        </p:txBody>
      </p:sp>
      <p:pic>
        <p:nvPicPr>
          <p:cNvPr id="4" name="Picture 3" descr="black and white drawing of a skull. ">
            <a:extLst>
              <a:ext uri="{FF2B5EF4-FFF2-40B4-BE49-F238E27FC236}">
                <a16:creationId xmlns:a16="http://schemas.microsoft.com/office/drawing/2014/main" id="{4EC48B9B-E3E2-4752-9ADC-736A1949E501}"/>
              </a:ext>
              <a:ext uri="{C183D7F6-B498-43B3-948B-1728B52AA6E4}">
                <adec:decorative xmlns:adec="http://schemas.microsoft.com/office/drawing/2017/decorative" val="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7719" r="93333">
                        <a14:foregroundMark x1="8070" y1="62500" x2="17193" y2="55833"/>
                        <a14:foregroundMark x1="17193" y1="55833" x2="26316" y2="36667"/>
                        <a14:foregroundMark x1="26316" y1="36667" x2="42456" y2="24583"/>
                        <a14:foregroundMark x1="42456" y1="24583" x2="50526" y2="26250"/>
                        <a14:foregroundMark x1="50526" y1="26250" x2="50526" y2="26667"/>
                        <a14:foregroundMark x1="8070" y1="76667" x2="16491" y2="81667"/>
                        <a14:foregroundMark x1="16491" y1="81667" x2="34386" y2="82500"/>
                        <a14:foregroundMark x1="34386" y1="82500" x2="45263" y2="63750"/>
                        <a14:foregroundMark x1="26667" y1="75833" x2="14737" y2="66667"/>
                        <a14:foregroundMark x1="31579" y1="21250" x2="51228" y2="14167"/>
                        <a14:foregroundMark x1="51228" y1="14167" x2="61053" y2="18333"/>
                        <a14:foregroundMark x1="61053" y1="18333" x2="84912" y2="54583"/>
                        <a14:foregroundMark x1="93333" y1="45417" x2="93333" y2="70000"/>
                        <a14:foregroundMark x1="27719" y1="76667" x2="30175" y2="82083"/>
                      </a14:backgroundRemoval>
                    </a14:imgEffect>
                  </a14:imgLayer>
                </a14:imgProps>
              </a:ext>
            </a:extLst>
          </a:blip>
          <a:stretch>
            <a:fillRect/>
          </a:stretch>
        </p:blipFill>
        <p:spPr>
          <a:xfrm>
            <a:off x="838200" y="1696915"/>
            <a:ext cx="4113702" cy="3464170"/>
          </a:xfrm>
          <a:prstGeom prst="rect">
            <a:avLst/>
          </a:prstGeom>
        </p:spPr>
      </p:pic>
    </p:spTree>
    <p:extLst>
      <p:ext uri="{BB962C8B-B14F-4D97-AF65-F5344CB8AC3E}">
        <p14:creationId xmlns:p14="http://schemas.microsoft.com/office/powerpoint/2010/main" val="277279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Actors</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581505"/>
            <a:ext cx="5594160" cy="4911369"/>
          </a:xfrm>
        </p:spPr>
        <p:txBody>
          <a:bodyPr>
            <a:normAutofit/>
          </a:bodyPr>
          <a:lstStyle/>
          <a:p>
            <a:pPr marL="0" indent="0">
              <a:buNone/>
            </a:pPr>
            <a:r>
              <a:rPr lang="en-GB" dirty="0">
                <a:latin typeface="Comic Sans MS" panose="030F0702030302020204" pitchFamily="66" charset="0"/>
              </a:rPr>
              <a:t>Roman actors were not like actors today. In Ancient Rome, actors were at the bottom of society. They were not allowed to vote or join the army like normal citizens. Many of them were actually enslaved people, and could be punished for a bad performance. </a:t>
            </a:r>
          </a:p>
          <a:p>
            <a:pPr marL="0" indent="0">
              <a:buNone/>
            </a:pPr>
            <a:r>
              <a:rPr lang="en-GB" dirty="0">
                <a:latin typeface="Comic Sans MS" panose="030F0702030302020204" pitchFamily="66" charset="0"/>
              </a:rPr>
              <a:t>Romans looked down on actors, whereas nowadays people look up to famous actors. </a:t>
            </a:r>
          </a:p>
          <a:p>
            <a:pPr marL="0" indent="0">
              <a:buNone/>
            </a:pPr>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72C9866A-9303-4977-B967-65031FF7890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0449" y="2023096"/>
            <a:ext cx="4700776" cy="3160281"/>
          </a:xfrm>
          <a:prstGeom prst="rect">
            <a:avLst/>
          </a:prstGeom>
        </p:spPr>
      </p:pic>
    </p:spTree>
    <p:extLst>
      <p:ext uri="{BB962C8B-B14F-4D97-AF65-F5344CB8AC3E}">
        <p14:creationId xmlns:p14="http://schemas.microsoft.com/office/powerpoint/2010/main" val="380597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Nero and the theatre</a:t>
            </a:r>
          </a:p>
        </p:txBody>
      </p:sp>
      <p:pic>
        <p:nvPicPr>
          <p:cNvPr id="4" name="Picture 3" descr="sculpture bust of Nero.">
            <a:extLst>
              <a:ext uri="{FF2B5EF4-FFF2-40B4-BE49-F238E27FC236}">
                <a16:creationId xmlns:a16="http://schemas.microsoft.com/office/drawing/2014/main" id="{F6D51952-EB14-44A1-9EF9-EB420FC3095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98933" y="1468045"/>
            <a:ext cx="3084843" cy="4913802"/>
          </a:xfrm>
          <a:prstGeom prst="rect">
            <a:avLst/>
          </a:prstGeom>
        </p:spPr>
      </p:pic>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439905" y="1581505"/>
            <a:ext cx="5913895" cy="4911369"/>
          </a:xfrm>
        </p:spPr>
        <p:txBody>
          <a:bodyPr>
            <a:normAutofit/>
          </a:bodyPr>
          <a:lstStyle/>
          <a:p>
            <a:pPr marL="0" indent="0">
              <a:buNone/>
            </a:pPr>
            <a:r>
              <a:rPr lang="en-GB" dirty="0">
                <a:latin typeface="Comic Sans MS" panose="030F0702030302020204" pitchFamily="66" charset="0"/>
              </a:rPr>
              <a:t>Do you remember Nero? Another reason that people didn’t like him was that he wanted to be an actor. Since most actors were slaves, this was unacceptable for an emperor. Not only that, but biographers write that his singing was awful! </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197881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What a diva! </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439905" y="1581505"/>
            <a:ext cx="5913895" cy="4911369"/>
          </a:xfrm>
        </p:spPr>
        <p:txBody>
          <a:bodyPr>
            <a:normAutofit/>
          </a:bodyPr>
          <a:lstStyle/>
          <a:p>
            <a:pPr marL="0" indent="0">
              <a:buNone/>
            </a:pPr>
            <a:r>
              <a:rPr lang="en-GB" dirty="0">
                <a:latin typeface="Comic Sans MS" panose="030F0702030302020204" pitchFamily="66" charset="0"/>
              </a:rPr>
              <a:t>Nero loved acting so much that he kept performing even during an earthquake! </a:t>
            </a:r>
          </a:p>
          <a:p>
            <a:pPr marL="0" indent="0">
              <a:buNone/>
            </a:pPr>
            <a:r>
              <a:rPr lang="en-GB" dirty="0">
                <a:latin typeface="Comic Sans MS" panose="030F0702030302020204" pitchFamily="66" charset="0"/>
              </a:rPr>
              <a:t>He wouldn’t let anybody leave the theatre while he was performing, so some pregnant women even had to give birth in the theatre! Some people were so tired of his singing that they pretended to be dead so that they would be taken out of the theatre. </a:t>
            </a:r>
          </a:p>
          <a:p>
            <a:pPr marL="0" indent="0">
              <a:buNone/>
            </a:pPr>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F6D51952-EB14-44A1-9EF9-EB420FC309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98933" y="1468045"/>
            <a:ext cx="3084843" cy="4913802"/>
          </a:xfrm>
          <a:prstGeom prst="rect">
            <a:avLst/>
          </a:prstGeom>
        </p:spPr>
      </p:pic>
    </p:spTree>
    <p:extLst>
      <p:ext uri="{BB962C8B-B14F-4D97-AF65-F5344CB8AC3E}">
        <p14:creationId xmlns:p14="http://schemas.microsoft.com/office/powerpoint/2010/main" val="290632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Thank you for coming! </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581505"/>
            <a:ext cx="5956110" cy="4790351"/>
          </a:xfrm>
        </p:spPr>
        <p:txBody>
          <a:bodyPr>
            <a:normAutofit/>
          </a:bodyPr>
          <a:lstStyle/>
          <a:p>
            <a:pPr marL="0" indent="0">
              <a:buNone/>
            </a:pPr>
            <a:r>
              <a:rPr lang="en-GB" dirty="0">
                <a:latin typeface="Comic Sans MS" panose="030F0702030302020204" pitchFamily="66" charset="0"/>
              </a:rPr>
              <a:t>Phew, luckily we didn’t have to sit in on one of Nero’s performances! </a:t>
            </a:r>
            <a:br>
              <a:rPr lang="en-GB" dirty="0">
                <a:latin typeface="Comic Sans MS" panose="030F0702030302020204" pitchFamily="66" charset="0"/>
              </a:rPr>
            </a:br>
            <a:r>
              <a:rPr lang="en-GB" dirty="0">
                <a:latin typeface="Comic Sans MS" panose="030F0702030302020204" pitchFamily="66" charset="0"/>
              </a:rPr>
              <a:t>If you were in Rome for a day, what would you prefer to see? A gladiator fight in the amphitheatre? Or perhaps a comedy in the theatre? </a:t>
            </a:r>
          </a:p>
          <a:p>
            <a:pPr marL="0" indent="0">
              <a:buNone/>
            </a:pPr>
            <a:r>
              <a:rPr lang="en-GB" dirty="0">
                <a:latin typeface="Comic Sans MS" panose="030F0702030302020204" pitchFamily="66" charset="0"/>
              </a:rPr>
              <a:t>We hope you enjoyed our tour of the Roman theatres and amphitheatres! </a:t>
            </a:r>
          </a:p>
        </p:txBody>
      </p:sp>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pic>
        <p:nvPicPr>
          <p:cNvPr id="5" name="Picture 4" descr="advorix. ">
            <a:extLst>
              <a:ext uri="{FF2B5EF4-FFF2-40B4-BE49-F238E27FC236}">
                <a16:creationId xmlns:a16="http://schemas.microsoft.com/office/drawing/2014/main" id="{C43106E4-A60D-4AB0-AE08-7C0E988AD0B6}"/>
              </a:ext>
              <a:ext uri="{C183D7F6-B498-43B3-948B-1728B52AA6E4}">
                <adec:decorative xmlns:adec="http://schemas.microsoft.com/office/drawing/2017/decorative" val="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285" b="97324" l="3333" r="90000">
                        <a14:foregroundMark x1="45667" y1="3285" x2="47333" y2="8029"/>
                        <a14:foregroundMark x1="40000" y1="97324" x2="36333" y2="87226"/>
                        <a14:foregroundMark x1="8667" y1="53893" x2="6667" y2="40511"/>
                        <a14:foregroundMark x1="6667" y1="40511" x2="14000" y2="36740"/>
                        <a14:foregroundMark x1="87000" y1="25547" x2="88000" y2="36983"/>
                        <a14:foregroundMark x1="90000" y1="38078" x2="89000" y2="43066"/>
                        <a14:foregroundMark x1="5667" y1="35645" x2="5667" y2="35645"/>
                        <a14:foregroundMark x1="18333" y1="76764" x2="14667" y2="70316"/>
                        <a14:foregroundMark x1="6333" y1="33942" x2="5667" y2="35158"/>
                        <a14:foregroundMark x1="79000" y1="54501" x2="78000" y2="61679"/>
                        <a14:foregroundMark x1="77333" y1="61922" x2="75333" y2="68856"/>
                        <a14:foregroundMark x1="76000" y1="68248" x2="72667" y2="76764"/>
                        <a14:foregroundMark x1="37333" y1="95499" x2="37000" y2="92457"/>
                        <a14:foregroundMark x1="71333" y1="79927" x2="70667" y2="84793"/>
                        <a14:foregroundMark x1="70667" y1="79197" x2="74333" y2="71046"/>
                        <a14:foregroundMark x1="18000" y1="77737" x2="22333" y2="81630"/>
                        <a14:foregroundMark x1="11000" y1="61314" x2="12667" y2="63869"/>
                        <a14:foregroundMark x1="9333" y1="60827" x2="6000" y2="47567"/>
                        <a14:foregroundMark x1="36000" y1="10341" x2="38667" y2="12530"/>
                        <a14:foregroundMark x1="34667" y1="16545" x2="22667" y2="19951"/>
                        <a14:foregroundMark x1="59667" y1="16667" x2="83667" y2="19951"/>
                        <a14:foregroundMark x1="68000" y1="17032" x2="81667" y2="18370"/>
                        <a14:foregroundMark x1="3333" y1="34672" x2="14000" y2="27251"/>
                      </a14:backgroundRemoval>
                    </a14:imgEffect>
                  </a14:imgLayer>
                </a14:imgProps>
              </a:ext>
            </a:extLst>
          </a:blip>
          <a:stretch>
            <a:fillRect/>
          </a:stretch>
        </p:blipFill>
        <p:spPr>
          <a:xfrm>
            <a:off x="367762" y="1402581"/>
            <a:ext cx="1678014" cy="4597756"/>
          </a:xfrm>
          <a:prstGeom prst="rect">
            <a:avLst/>
          </a:prstGeom>
        </p:spPr>
      </p:pic>
      <p:pic>
        <p:nvPicPr>
          <p:cNvPr id="13" name="Picture 12" descr="image of Julia. ">
            <a:extLst>
              <a:ext uri="{FF2B5EF4-FFF2-40B4-BE49-F238E27FC236}">
                <a16:creationId xmlns:a16="http://schemas.microsoft.com/office/drawing/2014/main" id="{DB039BD4-6F75-4754-BAB5-E02E5720040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927278" y="1590842"/>
            <a:ext cx="1916301" cy="4385865"/>
          </a:xfrm>
          <a:prstGeom prst="rect">
            <a:avLst/>
          </a:prstGeom>
        </p:spPr>
      </p:pic>
      <p:pic>
        <p:nvPicPr>
          <p:cNvPr id="10" name="Picture 9">
            <a:extLst>
              <a:ext uri="{FF2B5EF4-FFF2-40B4-BE49-F238E27FC236}">
                <a16:creationId xmlns:a16="http://schemas.microsoft.com/office/drawing/2014/main" id="{8937E50C-7B38-437D-A561-64C940B3B7E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27215" y="1590842"/>
            <a:ext cx="2097206" cy="1164437"/>
          </a:xfrm>
          <a:prstGeom prst="rect">
            <a:avLst/>
          </a:prstGeom>
        </p:spPr>
      </p:pic>
    </p:spTree>
    <p:extLst>
      <p:ext uri="{BB962C8B-B14F-4D97-AF65-F5344CB8AC3E}">
        <p14:creationId xmlns:p14="http://schemas.microsoft.com/office/powerpoint/2010/main" val="300709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Roman entertainment</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581505"/>
            <a:ext cx="5956110" cy="4790351"/>
          </a:xfrm>
        </p:spPr>
        <p:txBody>
          <a:bodyPr>
            <a:normAutofit/>
          </a:bodyPr>
          <a:lstStyle/>
          <a:p>
            <a:pPr marL="0" indent="0">
              <a:buNone/>
            </a:pPr>
            <a:r>
              <a:rPr lang="en-GB" dirty="0">
                <a:latin typeface="Comic Sans MS" panose="030F0702030302020204" pitchFamily="66" charset="0"/>
              </a:rPr>
              <a:t>Nowadays people might go to the park or the cinema to have fun at the weekend. What did the Romans do? </a:t>
            </a:r>
          </a:p>
          <a:p>
            <a:pPr marL="0" indent="0">
              <a:buNone/>
            </a:pPr>
            <a:r>
              <a:rPr lang="en-GB" dirty="0">
                <a:latin typeface="Comic Sans MS" panose="030F0702030302020204" pitchFamily="66" charset="0"/>
              </a:rPr>
              <a:t>This week </a:t>
            </a:r>
            <a:r>
              <a:rPr lang="en-GB" dirty="0" err="1">
                <a:latin typeface="Comic Sans MS" panose="030F0702030302020204" pitchFamily="66" charset="0"/>
              </a:rPr>
              <a:t>Advorix</a:t>
            </a:r>
            <a:r>
              <a:rPr lang="en-GB" dirty="0">
                <a:latin typeface="Comic Sans MS" panose="030F0702030302020204" pitchFamily="66" charset="0"/>
              </a:rPr>
              <a:t> and Julia (you might remember them from previous weeks) will take us to have a look at Roman theatres and amphitheatres. </a:t>
            </a:r>
          </a:p>
          <a:p>
            <a:pPr marL="0" indent="0">
              <a:buNone/>
            </a:pPr>
            <a:r>
              <a:rPr lang="en-GB" dirty="0">
                <a:latin typeface="Comic Sans MS" panose="030F0702030302020204" pitchFamily="66" charset="0"/>
              </a:rPr>
              <a:t>Let’s go! </a:t>
            </a:r>
          </a:p>
        </p:txBody>
      </p:sp>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pic>
        <p:nvPicPr>
          <p:cNvPr id="5" name="Picture 4" descr="drawing of a roman man, Advorix. ">
            <a:extLst>
              <a:ext uri="{FF2B5EF4-FFF2-40B4-BE49-F238E27FC236}">
                <a16:creationId xmlns:a16="http://schemas.microsoft.com/office/drawing/2014/main" id="{C43106E4-A60D-4AB0-AE08-7C0E988AD0B6}"/>
              </a:ext>
              <a:ext uri="{C183D7F6-B498-43B3-948B-1728B52AA6E4}">
                <adec:decorative xmlns:adec="http://schemas.microsoft.com/office/drawing/2017/decorative" val="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285" b="97324" l="3333" r="90000">
                        <a14:foregroundMark x1="45667" y1="3285" x2="47333" y2="8029"/>
                        <a14:foregroundMark x1="40000" y1="97324" x2="36333" y2="87226"/>
                        <a14:foregroundMark x1="8667" y1="53893" x2="6667" y2="40511"/>
                        <a14:foregroundMark x1="6667" y1="40511" x2="14000" y2="36740"/>
                        <a14:foregroundMark x1="87000" y1="25547" x2="88000" y2="36983"/>
                        <a14:foregroundMark x1="90000" y1="38078" x2="89000" y2="43066"/>
                        <a14:foregroundMark x1="5667" y1="35645" x2="5667" y2="35645"/>
                        <a14:foregroundMark x1="18333" y1="76764" x2="14667" y2="70316"/>
                        <a14:foregroundMark x1="6333" y1="33942" x2="5667" y2="35158"/>
                        <a14:foregroundMark x1="79000" y1="54501" x2="78000" y2="61679"/>
                        <a14:foregroundMark x1="77333" y1="61922" x2="75333" y2="68856"/>
                        <a14:foregroundMark x1="76000" y1="68248" x2="72667" y2="76764"/>
                        <a14:foregroundMark x1="37333" y1="95499" x2="37000" y2="92457"/>
                        <a14:foregroundMark x1="71333" y1="79927" x2="70667" y2="84793"/>
                        <a14:foregroundMark x1="70667" y1="79197" x2="74333" y2="71046"/>
                        <a14:foregroundMark x1="18000" y1="77737" x2="22333" y2="81630"/>
                        <a14:foregroundMark x1="11000" y1="61314" x2="12667" y2="63869"/>
                        <a14:foregroundMark x1="9333" y1="60827" x2="6000" y2="47567"/>
                        <a14:foregroundMark x1="36000" y1="10341" x2="38667" y2="12530"/>
                        <a14:foregroundMark x1="34667" y1="16545" x2="22667" y2="19951"/>
                        <a14:foregroundMark x1="59667" y1="16667" x2="83667" y2="19951"/>
                        <a14:foregroundMark x1="68000" y1="17032" x2="81667" y2="18370"/>
                        <a14:foregroundMark x1="3333" y1="34672" x2="14000" y2="27251"/>
                      </a14:backgroundRemoval>
                    </a14:imgEffect>
                  </a14:imgLayer>
                </a14:imgProps>
              </a:ext>
            </a:extLst>
          </a:blip>
          <a:stretch>
            <a:fillRect/>
          </a:stretch>
        </p:blipFill>
        <p:spPr>
          <a:xfrm>
            <a:off x="367762" y="1402581"/>
            <a:ext cx="1678014" cy="4597756"/>
          </a:xfrm>
          <a:prstGeom prst="rect">
            <a:avLst/>
          </a:prstGeom>
        </p:spPr>
      </p:pic>
      <p:pic>
        <p:nvPicPr>
          <p:cNvPr id="13" name="Picture 12" descr="drawing of a roman woman, julia. ">
            <a:extLst>
              <a:ext uri="{FF2B5EF4-FFF2-40B4-BE49-F238E27FC236}">
                <a16:creationId xmlns:a16="http://schemas.microsoft.com/office/drawing/2014/main" id="{DB039BD4-6F75-4754-BAB5-E02E5720040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927278" y="1590842"/>
            <a:ext cx="1916301" cy="4385865"/>
          </a:xfrm>
          <a:prstGeom prst="rect">
            <a:avLst/>
          </a:prstGeom>
        </p:spPr>
      </p:pic>
      <p:pic>
        <p:nvPicPr>
          <p:cNvPr id="14" name="Picture 13">
            <a:extLst>
              <a:ext uri="{FF2B5EF4-FFF2-40B4-BE49-F238E27FC236}">
                <a16:creationId xmlns:a16="http://schemas.microsoft.com/office/drawing/2014/main" id="{A5EBF6EF-1F32-4FA7-A2CC-2A11C4A382D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334217" y="1884925"/>
            <a:ext cx="2327823" cy="1198536"/>
          </a:xfrm>
          <a:prstGeom prst="rect">
            <a:avLst/>
          </a:prstGeom>
        </p:spPr>
      </p:pic>
    </p:spTree>
    <p:extLst>
      <p:ext uri="{BB962C8B-B14F-4D97-AF65-F5344CB8AC3E}">
        <p14:creationId xmlns:p14="http://schemas.microsoft.com/office/powerpoint/2010/main" val="219504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What’s the difference between a theatre and an amphitheatre? </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6096000" y="1736982"/>
            <a:ext cx="5257800" cy="4351338"/>
          </a:xfrm>
        </p:spPr>
        <p:txBody>
          <a:bodyPr>
            <a:normAutofit/>
          </a:bodyPr>
          <a:lstStyle/>
          <a:p>
            <a:pPr marL="0" indent="0">
              <a:buNone/>
            </a:pPr>
            <a:r>
              <a:rPr lang="en-GB" dirty="0">
                <a:latin typeface="Comic Sans MS" panose="030F0702030302020204" pitchFamily="66" charset="0"/>
              </a:rPr>
              <a:t>Good question! The words are quite similar. </a:t>
            </a:r>
          </a:p>
          <a:p>
            <a:pPr marL="0" indent="0">
              <a:buNone/>
            </a:pPr>
            <a:r>
              <a:rPr lang="en-GB" dirty="0">
                <a:latin typeface="Comic Sans MS" panose="030F0702030302020204" pitchFamily="66" charset="0"/>
              </a:rPr>
              <a:t>An amphitheatre is a full circle shape, while a theatre is only half a circle. </a:t>
            </a:r>
          </a:p>
          <a:p>
            <a:pPr marL="0" indent="0">
              <a:buNone/>
            </a:pPr>
            <a:r>
              <a:rPr lang="en-GB" dirty="0">
                <a:latin typeface="Comic Sans MS" panose="030F0702030302020204" pitchFamily="66" charset="0"/>
              </a:rPr>
              <a:t>In modern terms, an amphitheatre is more like a stadium while a theatre is more like a cinema. </a:t>
            </a:r>
          </a:p>
        </p:txBody>
      </p:sp>
      <p:pic>
        <p:nvPicPr>
          <p:cNvPr id="5" name="Picture 4">
            <a:extLst>
              <a:ext uri="{FF2B5EF4-FFF2-40B4-BE49-F238E27FC236}">
                <a16:creationId xmlns:a16="http://schemas.microsoft.com/office/drawing/2014/main" id="{CCAEF9D0-42FB-427A-A7E9-03A22A5195EE}"/>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91518" l="9630" r="95926">
                        <a14:foregroundMark x1="21852" y1="54018" x2="54444" y2="29018"/>
                        <a14:foregroundMark x1="54444" y1="29018" x2="57778" y2="24554"/>
                        <a14:foregroundMark x1="19630" y1="41518" x2="54815" y2="20982"/>
                        <a14:foregroundMark x1="24074" y1="53125" x2="65926" y2="20089"/>
                        <a14:foregroundMark x1="53704" y1="18750" x2="43333" y2="24554"/>
                        <a14:foregroundMark x1="22963" y1="45536" x2="28519" y2="54464"/>
                        <a14:foregroundMark x1="68519" y1="34821" x2="51481" y2="48214"/>
                        <a14:foregroundMark x1="54074" y1="47321" x2="44815" y2="38839"/>
                        <a14:foregroundMark x1="54815" y1="6696" x2="64074" y2="7589"/>
                        <a14:foregroundMark x1="89259" y1="50893" x2="92593" y2="68304"/>
                        <a14:foregroundMark x1="92593" y1="68304" x2="89259" y2="75000"/>
                        <a14:foregroundMark x1="41481" y1="71429" x2="75926" y2="68304"/>
                        <a14:foregroundMark x1="75926" y1="68304" x2="85185" y2="60714"/>
                        <a14:foregroundMark x1="38148" y1="75000" x2="50370" y2="67857"/>
                        <a14:foregroundMark x1="50370" y1="67857" x2="70741" y2="65625"/>
                        <a14:foregroundMark x1="40370" y1="60268" x2="78889" y2="53571"/>
                        <a14:foregroundMark x1="75556" y1="60268" x2="66296" y2="64732"/>
                        <a14:foregroundMark x1="85556" y1="74107" x2="39259" y2="81250"/>
                        <a14:foregroundMark x1="60370" y1="25446" x2="56296" y2="45089"/>
                        <a14:foregroundMark x1="42222" y1="31696" x2="43704" y2="40179"/>
                        <a14:foregroundMark x1="9630" y1="48661" x2="9630" y2="48661"/>
                        <a14:foregroundMark x1="38519" y1="91964" x2="43704" y2="91518"/>
                        <a14:foregroundMark x1="95926" y1="71429" x2="95926" y2="71429"/>
                        <a14:foregroundMark x1="66667" y1="6250" x2="66667" y2="6250"/>
                      </a14:backgroundRemoval>
                    </a14:imgEffect>
                  </a14:imgLayer>
                </a14:imgProps>
              </a:ext>
            </a:extLst>
          </a:blip>
          <a:stretch>
            <a:fillRect/>
          </a:stretch>
        </p:blipFill>
        <p:spPr>
          <a:xfrm>
            <a:off x="3111863" y="2047158"/>
            <a:ext cx="2718115" cy="2255028"/>
          </a:xfrm>
          <a:prstGeom prst="rect">
            <a:avLst/>
          </a:prstGeom>
        </p:spPr>
      </p:pic>
      <p:pic>
        <p:nvPicPr>
          <p:cNvPr id="6" name="Picture 5">
            <a:extLst>
              <a:ext uri="{FF2B5EF4-FFF2-40B4-BE49-F238E27FC236}">
                <a16:creationId xmlns:a16="http://schemas.microsoft.com/office/drawing/2014/main" id="{5253C44D-1EE4-49B8-9445-D0BA1F4053F6}"/>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05" b="89734" l="6061" r="91288">
                        <a14:foregroundMark x1="7576" y1="73384" x2="6818" y2="49049"/>
                        <a14:foregroundMark x1="6818" y1="49049" x2="14394" y2="40684"/>
                        <a14:foregroundMark x1="89015" y1="41065" x2="91288" y2="69202"/>
                        <a14:foregroundMark x1="33333" y1="8365" x2="33333" y2="8365"/>
                        <a14:foregroundMark x1="56818" y1="7605" x2="56818" y2="7605"/>
                        <a14:foregroundMark x1="39394" y1="12548" x2="35227" y2="12548"/>
                        <a14:foregroundMark x1="85606" y1="17110" x2="79924" y2="17110"/>
                        <a14:foregroundMark x1="85985" y1="19011" x2="83712" y2="20913"/>
                      </a14:backgroundRemoval>
                    </a14:imgEffect>
                  </a14:imgLayer>
                </a14:imgProps>
              </a:ext>
            </a:extLst>
          </a:blip>
          <a:stretch>
            <a:fillRect/>
          </a:stretch>
        </p:blipFill>
        <p:spPr>
          <a:xfrm>
            <a:off x="291611" y="3174672"/>
            <a:ext cx="3330820" cy="3318203"/>
          </a:xfrm>
          <a:prstGeom prst="rect">
            <a:avLst/>
          </a:prstGeom>
        </p:spPr>
      </p:pic>
    </p:spTree>
    <p:extLst>
      <p:ext uri="{BB962C8B-B14F-4D97-AF65-F5344CB8AC3E}">
        <p14:creationId xmlns:p14="http://schemas.microsoft.com/office/powerpoint/2010/main" val="51748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C60566-76F3-42C0-BC8C-2D8FEAFFD4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1659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Amphitheatres</a:t>
            </a:r>
          </a:p>
        </p:txBody>
      </p:sp>
      <p:pic>
        <p:nvPicPr>
          <p:cNvPr id="5" name="Picture 4" descr="drawing of a half-ruined amphitheatre">
            <a:extLst>
              <a:ext uri="{FF2B5EF4-FFF2-40B4-BE49-F238E27FC236}">
                <a16:creationId xmlns:a16="http://schemas.microsoft.com/office/drawing/2014/main" id="{77D187CF-D764-4E87-A5E0-74025F1B49A2}"/>
              </a:ext>
            </a:extLst>
          </p:cNvPr>
          <p:cNvPicPr>
            <a:picLocks noChangeAspect="1"/>
          </p:cNvPicPr>
          <p:nvPr/>
        </p:nvPicPr>
        <p:blipFill>
          <a:blip r:embed="rId3"/>
          <a:stretch>
            <a:fillRect/>
          </a:stretch>
        </p:blipFill>
        <p:spPr>
          <a:xfrm>
            <a:off x="662622" y="1884119"/>
            <a:ext cx="5433378" cy="3795712"/>
          </a:xfrm>
          <a:prstGeom prst="rect">
            <a:avLst/>
          </a:prstGeom>
        </p:spPr>
      </p:pic>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6583280" y="1581505"/>
            <a:ext cx="5467206" cy="4911369"/>
          </a:xfrm>
        </p:spPr>
        <p:txBody>
          <a:bodyPr>
            <a:normAutofit/>
          </a:bodyPr>
          <a:lstStyle/>
          <a:p>
            <a:pPr marL="0" indent="0">
              <a:buNone/>
            </a:pPr>
            <a:r>
              <a:rPr lang="en-GB" dirty="0">
                <a:latin typeface="Comic Sans MS" panose="030F0702030302020204" pitchFamily="66" charset="0"/>
              </a:rPr>
              <a:t>Do you recognise this amphitheatre? Yes, that’s right, it’s the Colosseum in Rome! </a:t>
            </a:r>
          </a:p>
          <a:p>
            <a:pPr marL="0" indent="0">
              <a:buNone/>
            </a:pPr>
            <a:r>
              <a:rPr lang="en-GB" dirty="0">
                <a:latin typeface="Comic Sans MS" panose="030F0702030302020204" pitchFamily="66" charset="0"/>
              </a:rPr>
              <a:t>It’s a bit broken nowadays, but if you use your imagination, you can imagine what it used to look like… It was really impressive! </a:t>
            </a:r>
          </a:p>
        </p:txBody>
      </p:sp>
    </p:spTree>
    <p:extLst>
      <p:ext uri="{BB962C8B-B14F-4D97-AF65-F5344CB8AC3E}">
        <p14:creationId xmlns:p14="http://schemas.microsoft.com/office/powerpoint/2010/main" val="98212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C60566-76F3-42C0-BC8C-2D8FEAFFD4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1659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Nero</a:t>
            </a:r>
          </a:p>
        </p:txBody>
      </p:sp>
      <p:pic>
        <p:nvPicPr>
          <p:cNvPr id="6" name="Picture 5" descr="Image of a statue of Nero, head only. ">
            <a:extLst>
              <a:ext uri="{FF2B5EF4-FFF2-40B4-BE49-F238E27FC236}">
                <a16:creationId xmlns:a16="http://schemas.microsoft.com/office/drawing/2014/main" id="{7C4DDE18-73B5-41D2-BF1E-536E89CA2F2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38200" y="1581504"/>
            <a:ext cx="3088593" cy="4911369"/>
          </a:xfrm>
          <a:prstGeom prst="rect">
            <a:avLst/>
          </a:prstGeom>
        </p:spPr>
      </p:pic>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4888631" y="1581504"/>
            <a:ext cx="6851953" cy="4911369"/>
          </a:xfrm>
        </p:spPr>
        <p:txBody>
          <a:bodyPr>
            <a:normAutofit/>
          </a:bodyPr>
          <a:lstStyle/>
          <a:p>
            <a:pPr marL="0" indent="0">
              <a:buNone/>
            </a:pPr>
            <a:r>
              <a:rPr lang="en-GB" dirty="0">
                <a:latin typeface="Comic Sans MS" panose="030F0702030302020204" pitchFamily="66" charset="0"/>
              </a:rPr>
              <a:t>Before the Colosseum was built, the emperor Nero built his luxury </a:t>
            </a:r>
            <a:r>
              <a:rPr lang="en-GB" i="1" dirty="0">
                <a:latin typeface="Comic Sans MS" panose="030F0702030302020204" pitchFamily="66" charset="0"/>
              </a:rPr>
              <a:t>Domus </a:t>
            </a:r>
            <a:r>
              <a:rPr lang="en-GB" i="1" dirty="0" err="1">
                <a:latin typeface="Comic Sans MS" panose="030F0702030302020204" pitchFamily="66" charset="0"/>
              </a:rPr>
              <a:t>aurea</a:t>
            </a:r>
            <a:r>
              <a:rPr lang="en-GB" i="1" dirty="0">
                <a:latin typeface="Comic Sans MS" panose="030F0702030302020204" pitchFamily="66" charset="0"/>
              </a:rPr>
              <a:t> </a:t>
            </a:r>
            <a:r>
              <a:rPr lang="en-GB" dirty="0">
                <a:latin typeface="Comic Sans MS" panose="030F0702030302020204" pitchFamily="66" charset="0"/>
              </a:rPr>
              <a:t>(Golden house) on top of people’s homes which were burnt down during the Fire of Rome. </a:t>
            </a:r>
          </a:p>
          <a:p>
            <a:pPr marL="0" indent="0">
              <a:buNone/>
            </a:pPr>
            <a:r>
              <a:rPr lang="en-GB" dirty="0">
                <a:latin typeface="Comic Sans MS" panose="030F0702030302020204" pitchFamily="66" charset="0"/>
              </a:rPr>
              <a:t>People thought that Nero was a cruel tyrant who didn’t care about the people who had lost their homes. You can see a picture of Nero here. </a:t>
            </a:r>
          </a:p>
        </p:txBody>
      </p:sp>
    </p:spTree>
    <p:extLst>
      <p:ext uri="{BB962C8B-B14F-4D97-AF65-F5344CB8AC3E}">
        <p14:creationId xmlns:p14="http://schemas.microsoft.com/office/powerpoint/2010/main" val="271778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C60566-76F3-42C0-BC8C-2D8FEAFFD4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1659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The Colosseum</a:t>
            </a:r>
          </a:p>
        </p:txBody>
      </p:sp>
      <p:pic>
        <p:nvPicPr>
          <p:cNvPr id="4" name="Picture 3" descr="Image of a statue of Vespasian. Head only. ">
            <a:extLst>
              <a:ext uri="{FF2B5EF4-FFF2-40B4-BE49-F238E27FC236}">
                <a16:creationId xmlns:a16="http://schemas.microsoft.com/office/drawing/2014/main" id="{8257D58A-4775-4039-9998-47D6DC07AD2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19080" y="1508125"/>
            <a:ext cx="4015137" cy="4757208"/>
          </a:xfrm>
          <a:prstGeom prst="rect">
            <a:avLst/>
          </a:prstGeom>
        </p:spPr>
      </p:pic>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571067" y="1581505"/>
            <a:ext cx="6479419" cy="4911369"/>
          </a:xfrm>
        </p:spPr>
        <p:txBody>
          <a:bodyPr>
            <a:normAutofit/>
          </a:bodyPr>
          <a:lstStyle/>
          <a:p>
            <a:pPr marL="0" indent="0">
              <a:buNone/>
            </a:pPr>
            <a:r>
              <a:rPr lang="en-GB" dirty="0">
                <a:latin typeface="Comic Sans MS" panose="030F0702030302020204" pitchFamily="66" charset="0"/>
              </a:rPr>
              <a:t>The emperor after Nero was called Vespasian – you can see a picture of him here. Vespasian wanted to show how much he cared for the Roman people. </a:t>
            </a:r>
          </a:p>
          <a:p>
            <a:pPr marL="0" indent="0">
              <a:buNone/>
            </a:pPr>
            <a:r>
              <a:rPr lang="en-GB" dirty="0">
                <a:latin typeface="Comic Sans MS" panose="030F0702030302020204" pitchFamily="66" charset="0"/>
              </a:rPr>
              <a:t>To do this, he knocked down Nero’s Golden House and he built a huge amphitheatre over it. This showed that he cared more about the Roman people having fun than him having a luxury house. </a:t>
            </a:r>
          </a:p>
        </p:txBody>
      </p:sp>
    </p:spTree>
    <p:extLst>
      <p:ext uri="{BB962C8B-B14F-4D97-AF65-F5344CB8AC3E}">
        <p14:creationId xmlns:p14="http://schemas.microsoft.com/office/powerpoint/2010/main" val="228786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E8A53B-FEC4-4840-B4C5-069273BF77E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0306"/>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A day at the amphitheatre</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6757261" y="1828801"/>
            <a:ext cx="4596539" cy="4664074"/>
          </a:xfrm>
        </p:spPr>
        <p:txBody>
          <a:bodyPr>
            <a:normAutofit/>
          </a:bodyPr>
          <a:lstStyle/>
          <a:p>
            <a:pPr marL="0" indent="0">
              <a:buNone/>
            </a:pPr>
            <a:r>
              <a:rPr lang="en-GB" dirty="0">
                <a:latin typeface="Comic Sans MS" panose="030F0702030302020204" pitchFamily="66" charset="0"/>
              </a:rPr>
              <a:t>So what could you see at the amphitheatre? Let’s take a look with </a:t>
            </a:r>
            <a:r>
              <a:rPr lang="en-GB" dirty="0" err="1">
                <a:latin typeface="Comic Sans MS" panose="030F0702030302020204" pitchFamily="66" charset="0"/>
              </a:rPr>
              <a:t>Advorix</a:t>
            </a:r>
            <a:r>
              <a:rPr lang="en-GB" dirty="0">
                <a:latin typeface="Comic Sans MS" panose="030F0702030302020204" pitchFamily="66" charset="0"/>
              </a:rPr>
              <a:t> and Julia! </a:t>
            </a:r>
          </a:p>
        </p:txBody>
      </p:sp>
      <p:pic>
        <p:nvPicPr>
          <p:cNvPr id="9" name="Picture 8">
            <a:extLst>
              <a:ext uri="{FF2B5EF4-FFF2-40B4-BE49-F238E27FC236}">
                <a16:creationId xmlns:a16="http://schemas.microsoft.com/office/drawing/2014/main" id="{4B946B51-2C4C-4A2F-A260-3624488354C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pic>
        <p:nvPicPr>
          <p:cNvPr id="7" name="Picture 6" descr="drawing of a half-ruined amphitheatre. ">
            <a:extLst>
              <a:ext uri="{FF2B5EF4-FFF2-40B4-BE49-F238E27FC236}">
                <a16:creationId xmlns:a16="http://schemas.microsoft.com/office/drawing/2014/main" id="{45CAB63C-0812-45D3-8EA7-61FAA24C568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74686" y="1266625"/>
            <a:ext cx="4303606" cy="3009143"/>
          </a:xfrm>
          <a:prstGeom prst="rect">
            <a:avLst/>
          </a:prstGeom>
        </p:spPr>
      </p:pic>
      <p:pic>
        <p:nvPicPr>
          <p:cNvPr id="10" name="Picture 9" descr="drawings of advorix and julia. ">
            <a:extLst>
              <a:ext uri="{FF2B5EF4-FFF2-40B4-BE49-F238E27FC236}">
                <a16:creationId xmlns:a16="http://schemas.microsoft.com/office/drawing/2014/main" id="{AB6AE709-57E7-40BB-9D38-A1742E8FEDD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38200" y="3851704"/>
            <a:ext cx="1992605" cy="2631215"/>
          </a:xfrm>
          <a:prstGeom prst="rect">
            <a:avLst/>
          </a:prstGeom>
        </p:spPr>
      </p:pic>
    </p:spTree>
    <p:extLst>
      <p:ext uri="{BB962C8B-B14F-4D97-AF65-F5344CB8AC3E}">
        <p14:creationId xmlns:p14="http://schemas.microsoft.com/office/powerpoint/2010/main" val="251490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dirty="0">
                <a:latin typeface="Comic Sans MS" panose="030F0702030302020204" pitchFamily="66" charset="0"/>
              </a:rPr>
              <a:t>Gladiators</a:t>
            </a: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690687"/>
            <a:ext cx="5594160" cy="4567179"/>
          </a:xfrm>
        </p:spPr>
        <p:txBody>
          <a:bodyPr>
            <a:normAutofit/>
          </a:bodyPr>
          <a:lstStyle/>
          <a:p>
            <a:pPr marL="0" indent="0">
              <a:buNone/>
            </a:pPr>
            <a:r>
              <a:rPr lang="en-GB" dirty="0">
                <a:latin typeface="Comic Sans MS" panose="030F0702030302020204" pitchFamily="66" charset="0"/>
              </a:rPr>
              <a:t>Gladiators were highly trained fighters who fought in the amphitheatre. Many of them were enslaved people like </a:t>
            </a:r>
            <a:r>
              <a:rPr lang="en-GB" dirty="0" err="1">
                <a:latin typeface="Comic Sans MS" panose="030F0702030302020204" pitchFamily="66" charset="0"/>
              </a:rPr>
              <a:t>Advorix</a:t>
            </a:r>
            <a:r>
              <a:rPr lang="en-GB" dirty="0">
                <a:latin typeface="Comic Sans MS" panose="030F0702030302020204" pitchFamily="66" charset="0"/>
              </a:rPr>
              <a:t>, or prisoners captured during war. They were trained in gladiator schools and forced to fight each other, sometimes to the death. </a:t>
            </a:r>
          </a:p>
        </p:txBody>
      </p:sp>
      <p:pic>
        <p:nvPicPr>
          <p:cNvPr id="5" name="Picture 4" descr="black and whtie drawing of men fighting lions and tigers inside an amphitheatre. ">
            <a:extLst>
              <a:ext uri="{FF2B5EF4-FFF2-40B4-BE49-F238E27FC236}">
                <a16:creationId xmlns:a16="http://schemas.microsoft.com/office/drawing/2014/main" id="{2D35DE9E-DBE7-4749-A48C-9A170250B64A}"/>
              </a:ext>
              <a:ext uri="{C183D7F6-B498-43B3-948B-1728B52AA6E4}">
                <adec:decorative xmlns:adec="http://schemas.microsoft.com/office/drawing/2017/decorative" val="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172" b="95266" l="3933" r="94663">
                        <a14:foregroundMark x1="9270" y1="29586" x2="5899" y2="41716"/>
                        <a14:foregroundMark x1="5899" y1="41716" x2="5618" y2="79586"/>
                        <a14:foregroundMark x1="5618" y1="79586" x2="11517" y2="90237"/>
                        <a14:foregroundMark x1="11517" y1="90237" x2="47191" y2="89349"/>
                        <a14:foregroundMark x1="47191" y1="89349" x2="85393" y2="94083"/>
                        <a14:foregroundMark x1="85393" y1="94083" x2="91292" y2="85799"/>
                        <a14:foregroundMark x1="91292" y1="85799" x2="93258" y2="52663"/>
                        <a14:foregroundMark x1="93258" y1="52663" x2="87921" y2="41124"/>
                        <a14:foregroundMark x1="87921" y1="41124" x2="81742" y2="35799"/>
                        <a14:foregroundMark x1="39607" y1="9172" x2="51685" y2="9172"/>
                        <a14:foregroundMark x1="51685" y1="9172" x2="60674" y2="11834"/>
                        <a14:foregroundMark x1="5337" y1="33136" x2="5618" y2="86982"/>
                        <a14:foregroundMark x1="3933" y1="86095" x2="10393" y2="96746"/>
                        <a14:foregroundMark x1="10393" y1="96746" x2="58427" y2="92604"/>
                        <a14:foregroundMark x1="58427" y1="92604" x2="94663" y2="94675"/>
                        <a14:foregroundMark x1="4494" y1="69527" x2="3933" y2="95266"/>
                      </a14:backgroundRemoval>
                    </a14:imgEffect>
                  </a14:imgLayer>
                </a14:imgProps>
              </a:ext>
            </a:extLst>
          </a:blip>
          <a:srcRect t="5820" b="6164"/>
          <a:stretch/>
        </p:blipFill>
        <p:spPr>
          <a:xfrm>
            <a:off x="356087" y="1736982"/>
            <a:ext cx="5091487" cy="4254713"/>
          </a:xfrm>
          <a:prstGeom prst="rect">
            <a:avLst/>
          </a:prstGeom>
        </p:spPr>
      </p:pic>
    </p:spTree>
    <p:extLst>
      <p:ext uri="{BB962C8B-B14F-4D97-AF65-F5344CB8AC3E}">
        <p14:creationId xmlns:p14="http://schemas.microsoft.com/office/powerpoint/2010/main" val="276361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30E267-082A-4EDF-97DD-860F7BBEDE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14608" y="6523524"/>
            <a:ext cx="3877392" cy="341406"/>
          </a:xfrm>
          <a:prstGeom prst="rect">
            <a:avLst/>
          </a:prstGeom>
        </p:spPr>
      </p:pic>
      <p:sp>
        <p:nvSpPr>
          <p:cNvPr id="2" name="Title 1">
            <a:extLst>
              <a:ext uri="{FF2B5EF4-FFF2-40B4-BE49-F238E27FC236}">
                <a16:creationId xmlns:a16="http://schemas.microsoft.com/office/drawing/2014/main" id="{FC5D6841-BF44-45AA-A958-B752ED94F9C4}"/>
              </a:ext>
            </a:extLst>
          </p:cNvPr>
          <p:cNvSpPr>
            <a:spLocks noGrp="1"/>
          </p:cNvSpPr>
          <p:nvPr>
            <p:ph type="title"/>
          </p:nvPr>
        </p:nvSpPr>
        <p:spPr/>
        <p:txBody>
          <a:bodyPr/>
          <a:lstStyle/>
          <a:p>
            <a:r>
              <a:rPr lang="en-GB" i="1" dirty="0" err="1">
                <a:latin typeface="Comic Sans MS" panose="030F0702030302020204" pitchFamily="66" charset="0"/>
              </a:rPr>
              <a:t>Venationes</a:t>
            </a:r>
            <a:endParaRPr lang="en-GB" i="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5E2EBA53-0E68-4D24-A781-FF418E4F2464}"/>
              </a:ext>
            </a:extLst>
          </p:cNvPr>
          <p:cNvSpPr>
            <a:spLocks noGrp="1"/>
          </p:cNvSpPr>
          <p:nvPr>
            <p:ph idx="1"/>
          </p:nvPr>
        </p:nvSpPr>
        <p:spPr>
          <a:xfrm>
            <a:off x="5759640" y="1690687"/>
            <a:ext cx="5594160" cy="4567179"/>
          </a:xfrm>
        </p:spPr>
        <p:txBody>
          <a:bodyPr>
            <a:normAutofit/>
          </a:bodyPr>
          <a:lstStyle/>
          <a:p>
            <a:pPr marL="0" indent="0">
              <a:buNone/>
            </a:pPr>
            <a:r>
              <a:rPr lang="en-GB" dirty="0">
                <a:latin typeface="Comic Sans MS" panose="030F0702030302020204" pitchFamily="66" charset="0"/>
              </a:rPr>
              <a:t>Gladiators would also fight wild exotic animals in </a:t>
            </a:r>
            <a:r>
              <a:rPr lang="en-GB" i="1" dirty="0" err="1">
                <a:latin typeface="Comic Sans MS" panose="030F0702030302020204" pitchFamily="66" charset="0"/>
              </a:rPr>
              <a:t>venationes</a:t>
            </a:r>
            <a:r>
              <a:rPr lang="en-GB" i="1" dirty="0">
                <a:latin typeface="Comic Sans MS" panose="030F0702030302020204" pitchFamily="66" charset="0"/>
              </a:rPr>
              <a:t> </a:t>
            </a:r>
            <a:r>
              <a:rPr lang="en-GB" dirty="0">
                <a:latin typeface="Comic Sans MS" panose="030F0702030302020204" pitchFamily="66" charset="0"/>
              </a:rPr>
              <a:t>(wild animal fights). These animals could include lions, tigers, giraffes, and elephants. It was a very dangerous job, but sometimes gladiators could become very famous.</a:t>
            </a:r>
          </a:p>
        </p:txBody>
      </p:sp>
      <p:pic>
        <p:nvPicPr>
          <p:cNvPr id="5" name="Picture 4">
            <a:extLst>
              <a:ext uri="{FF2B5EF4-FFF2-40B4-BE49-F238E27FC236}">
                <a16:creationId xmlns:a16="http://schemas.microsoft.com/office/drawing/2014/main" id="{2D35DE9E-DBE7-4749-A48C-9A170250B64A}"/>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172" b="95266" l="3933" r="94663">
                        <a14:foregroundMark x1="9270" y1="29586" x2="5899" y2="41716"/>
                        <a14:foregroundMark x1="5899" y1="41716" x2="5618" y2="79586"/>
                        <a14:foregroundMark x1="5618" y1="79586" x2="11517" y2="90237"/>
                        <a14:foregroundMark x1="11517" y1="90237" x2="47191" y2="89349"/>
                        <a14:foregroundMark x1="47191" y1="89349" x2="85393" y2="94083"/>
                        <a14:foregroundMark x1="85393" y1="94083" x2="91292" y2="85799"/>
                        <a14:foregroundMark x1="91292" y1="85799" x2="93258" y2="52663"/>
                        <a14:foregroundMark x1="93258" y1="52663" x2="87921" y2="41124"/>
                        <a14:foregroundMark x1="87921" y1="41124" x2="81742" y2="35799"/>
                        <a14:foregroundMark x1="39607" y1="9172" x2="51685" y2="9172"/>
                        <a14:foregroundMark x1="51685" y1="9172" x2="60674" y2="11834"/>
                        <a14:foregroundMark x1="5337" y1="33136" x2="5618" y2="86982"/>
                        <a14:foregroundMark x1="3933" y1="86095" x2="10393" y2="96746"/>
                        <a14:foregroundMark x1="10393" y1="96746" x2="58427" y2="92604"/>
                        <a14:foregroundMark x1="58427" y1="92604" x2="94663" y2="94675"/>
                        <a14:foregroundMark x1="4494" y1="69527" x2="3933" y2="95266"/>
                      </a14:backgroundRemoval>
                    </a14:imgEffect>
                  </a14:imgLayer>
                </a14:imgProps>
              </a:ext>
            </a:extLst>
          </a:blip>
          <a:srcRect t="5820" b="6164"/>
          <a:stretch/>
        </p:blipFill>
        <p:spPr>
          <a:xfrm>
            <a:off x="356087" y="1736982"/>
            <a:ext cx="5091487" cy="4254713"/>
          </a:xfrm>
          <a:prstGeom prst="rect">
            <a:avLst/>
          </a:prstGeom>
        </p:spPr>
      </p:pic>
    </p:spTree>
    <p:extLst>
      <p:ext uri="{BB962C8B-B14F-4D97-AF65-F5344CB8AC3E}">
        <p14:creationId xmlns:p14="http://schemas.microsoft.com/office/powerpoint/2010/main" val="3182097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1003</Words>
  <Application>Microsoft Macintosh PowerPoint</Application>
  <PresentationFormat>Widescreen</PresentationFormat>
  <Paragraphs>53</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Comic Sans MS</vt:lpstr>
      <vt:lpstr>Office Theme</vt:lpstr>
      <vt:lpstr>Roman entertainment:        a trip to the theatre and amphitheatre</vt:lpstr>
      <vt:lpstr>Roman entertainment</vt:lpstr>
      <vt:lpstr>What’s the difference between a theatre and an amphitheatre? </vt:lpstr>
      <vt:lpstr>Amphitheatres</vt:lpstr>
      <vt:lpstr>Nero</vt:lpstr>
      <vt:lpstr>The Colosseum</vt:lpstr>
      <vt:lpstr>A day at the amphitheatre</vt:lpstr>
      <vt:lpstr>Gladiators</vt:lpstr>
      <vt:lpstr>Venationes</vt:lpstr>
      <vt:lpstr>Naumachiae</vt:lpstr>
      <vt:lpstr>Executions</vt:lpstr>
      <vt:lpstr>Theatres</vt:lpstr>
      <vt:lpstr>The Theatre of Pompey</vt:lpstr>
      <vt:lpstr>Comedies</vt:lpstr>
      <vt:lpstr>Tragedies</vt:lpstr>
      <vt:lpstr>Actors</vt:lpstr>
      <vt:lpstr>Nero and the theatre</vt:lpstr>
      <vt:lpstr>What a diva! </vt:lpstr>
      <vt:lpstr>Thank you for coming!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Roman House</dc:title>
  <dc:creator>Rene Russell</dc:creator>
  <cp:lastModifiedBy>Justyna Ladosz</cp:lastModifiedBy>
  <cp:revision>72</cp:revision>
  <dcterms:created xsi:type="dcterms:W3CDTF">2021-02-18T12:12:36Z</dcterms:created>
  <dcterms:modified xsi:type="dcterms:W3CDTF">2021-03-22T17:27:36Z</dcterms:modified>
</cp:coreProperties>
</file>