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omic Sans MS" panose="030F0902030302020204" pitchFamily="66" charset="0"/>
      <p:regular r:id="rId21"/>
    </p:embeddedFont>
    <p:embeddedFont>
      <p:font typeface="Hatton Bold" pitchFamily="2" charset="77"/>
      <p:regular r:id="rId22"/>
      <p:bold r:id="rId23"/>
    </p:embeddedFont>
    <p:embeddedFont>
      <p:font typeface="Hatton Bold Bold" pitchFamily="2" charset="77"/>
      <p:regular r:id="rId24"/>
      <p:bold r:id="rId25"/>
    </p:embeddedFont>
    <p:embeddedFont>
      <p:font typeface="Open Sans Light" panose="020B0306030504020204" pitchFamily="34" charset="0"/>
      <p:regular r:id="rId26"/>
    </p:embeddedFont>
    <p:embeddedFont>
      <p:font typeface="Open Sans Light Bold Italics" panose="020B0806030504020204" pitchFamily="34" charset="0"/>
      <p:regular r:id="rId27"/>
      <p:bold r:id="rId28"/>
      <p:italic r:id="rId29"/>
      <p:boldItalic r:id="rId30"/>
    </p:embeddedFont>
    <p:embeddedFont>
      <p:font typeface="Open Sans Light Italics" panose="020B0306030504020204" pitchFamily="34" charset="0"/>
      <p:regular r:id="rId31"/>
      <p:italic r:id="rId32"/>
    </p:embeddedFont>
    <p:embeddedFont>
      <p:font typeface="Tenor Sans" panose="02000000000000000000" pitchFamily="2" charset="77"/>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Latin Greetings" id="{60BC3D53-9414-5C4E-B09C-861CC2653322}">
          <p14:sldIdLst>
            <p14:sldId id="256"/>
            <p14:sldId id="257"/>
            <p14:sldId id="258"/>
            <p14:sldId id="259"/>
          </p14:sldIdLst>
        </p14:section>
        <p14:section name="Meeting Marcus" id="{9F3FA760-2699-AA42-BE16-E535BEA6DBB6}">
          <p14:sldIdLst>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48" autoAdjust="0"/>
    <p:restoredTop sz="94674" autoAdjust="0"/>
  </p:normalViewPr>
  <p:slideViewPr>
    <p:cSldViewPr>
      <p:cViewPr varScale="1">
        <p:scale>
          <a:sx n="67" d="100"/>
          <a:sy n="67" d="100"/>
        </p:scale>
        <p:origin x="208" y="672"/>
      </p:cViewPr>
      <p:guideLst>
        <p:guide orient="horz" pos="2160"/>
        <p:guide pos="2880"/>
      </p:guideLst>
    </p:cSldViewPr>
  </p:slideViewPr>
  <p:outlineViewPr>
    <p:cViewPr>
      <p:scale>
        <a:sx n="33" d="100"/>
        <a:sy n="33" d="100"/>
      </p:scale>
      <p:origin x="0" y="-234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27F2F1-D334-9C4F-B940-03E7DE1481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695F4DF-8B03-FB45-B8D2-9FA6BB8154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3939-44D9-8A4D-B62B-B5CE358C5F77}" type="datetimeFigureOut">
              <a:rPr lang="en-GB" smtClean="0"/>
              <a:t>18/02/2021</a:t>
            </a:fld>
            <a:endParaRPr lang="en-GB"/>
          </a:p>
        </p:txBody>
      </p:sp>
      <p:sp>
        <p:nvSpPr>
          <p:cNvPr id="4" name="Footer Placeholder 3">
            <a:extLst>
              <a:ext uri="{FF2B5EF4-FFF2-40B4-BE49-F238E27FC236}">
                <a16:creationId xmlns:a16="http://schemas.microsoft.com/office/drawing/2014/main" id="{D8EF5EC0-A7DC-E546-829A-F4ED4FD7A7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 Museum of Classical Archaeology 2021</a:t>
            </a:r>
          </a:p>
        </p:txBody>
      </p:sp>
      <p:sp>
        <p:nvSpPr>
          <p:cNvPr id="5" name="Slide Number Placeholder 4">
            <a:extLst>
              <a:ext uri="{FF2B5EF4-FFF2-40B4-BE49-F238E27FC236}">
                <a16:creationId xmlns:a16="http://schemas.microsoft.com/office/drawing/2014/main" id="{D06530CC-22AD-7A4C-BB19-57670B64CB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1996B5-E4D9-1943-B514-C9A682EA0653}" type="slidenum">
              <a:rPr lang="en-GB" smtClean="0"/>
              <a:t>‹#›</a:t>
            </a:fld>
            <a:endParaRPr lang="en-GB"/>
          </a:p>
        </p:txBody>
      </p:sp>
    </p:spTree>
    <p:extLst>
      <p:ext uri="{BB962C8B-B14F-4D97-AF65-F5344CB8AC3E}">
        <p14:creationId xmlns:p14="http://schemas.microsoft.com/office/powerpoint/2010/main" val="11533061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180B6-0ABE-E449-9547-BF43A8755CB2}"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 Museum of Classical Archaeology 2021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3A847-483C-1D4B-A7FF-72C81F8DF328}" type="slidenum">
              <a:rPr lang="en-GB" smtClean="0"/>
              <a:t>‹#›</a:t>
            </a:fld>
            <a:endParaRPr lang="en-GB"/>
          </a:p>
        </p:txBody>
      </p:sp>
    </p:spTree>
    <p:extLst>
      <p:ext uri="{BB962C8B-B14F-4D97-AF65-F5344CB8AC3E}">
        <p14:creationId xmlns:p14="http://schemas.microsoft.com/office/powerpoint/2010/main" val="40261435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1</a:t>
            </a:fld>
            <a:endParaRPr lang="en-GB"/>
          </a:p>
        </p:txBody>
      </p:sp>
    </p:spTree>
    <p:extLst>
      <p:ext uri="{BB962C8B-B14F-4D97-AF65-F5344CB8AC3E}">
        <p14:creationId xmlns:p14="http://schemas.microsoft.com/office/powerpoint/2010/main" val="406370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10</a:t>
            </a:fld>
            <a:endParaRPr lang="en-GB"/>
          </a:p>
        </p:txBody>
      </p:sp>
    </p:spTree>
    <p:extLst>
      <p:ext uri="{BB962C8B-B14F-4D97-AF65-F5344CB8AC3E}">
        <p14:creationId xmlns:p14="http://schemas.microsoft.com/office/powerpoint/2010/main" val="288287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11</a:t>
            </a:fld>
            <a:endParaRPr lang="en-GB"/>
          </a:p>
        </p:txBody>
      </p:sp>
    </p:spTree>
    <p:extLst>
      <p:ext uri="{BB962C8B-B14F-4D97-AF65-F5344CB8AC3E}">
        <p14:creationId xmlns:p14="http://schemas.microsoft.com/office/powerpoint/2010/main" val="133476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12</a:t>
            </a:fld>
            <a:endParaRPr lang="en-GB"/>
          </a:p>
        </p:txBody>
      </p:sp>
    </p:spTree>
    <p:extLst>
      <p:ext uri="{BB962C8B-B14F-4D97-AF65-F5344CB8AC3E}">
        <p14:creationId xmlns:p14="http://schemas.microsoft.com/office/powerpoint/2010/main" val="240050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13</a:t>
            </a:fld>
            <a:endParaRPr lang="en-GB"/>
          </a:p>
        </p:txBody>
      </p:sp>
    </p:spTree>
    <p:extLst>
      <p:ext uri="{BB962C8B-B14F-4D97-AF65-F5344CB8AC3E}">
        <p14:creationId xmlns:p14="http://schemas.microsoft.com/office/powerpoint/2010/main" val="342497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2</a:t>
            </a:fld>
            <a:endParaRPr lang="en-GB"/>
          </a:p>
        </p:txBody>
      </p:sp>
    </p:spTree>
    <p:extLst>
      <p:ext uri="{BB962C8B-B14F-4D97-AF65-F5344CB8AC3E}">
        <p14:creationId xmlns:p14="http://schemas.microsoft.com/office/powerpoint/2010/main" val="110752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3</a:t>
            </a:fld>
            <a:endParaRPr lang="en-GB"/>
          </a:p>
        </p:txBody>
      </p:sp>
    </p:spTree>
    <p:extLst>
      <p:ext uri="{BB962C8B-B14F-4D97-AF65-F5344CB8AC3E}">
        <p14:creationId xmlns:p14="http://schemas.microsoft.com/office/powerpoint/2010/main" val="39010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4</a:t>
            </a:fld>
            <a:endParaRPr lang="en-GB"/>
          </a:p>
        </p:txBody>
      </p:sp>
    </p:spTree>
    <p:extLst>
      <p:ext uri="{BB962C8B-B14F-4D97-AF65-F5344CB8AC3E}">
        <p14:creationId xmlns:p14="http://schemas.microsoft.com/office/powerpoint/2010/main" val="40084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5</a:t>
            </a:fld>
            <a:endParaRPr lang="en-GB"/>
          </a:p>
        </p:txBody>
      </p:sp>
    </p:spTree>
    <p:extLst>
      <p:ext uri="{BB962C8B-B14F-4D97-AF65-F5344CB8AC3E}">
        <p14:creationId xmlns:p14="http://schemas.microsoft.com/office/powerpoint/2010/main" val="420214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6</a:t>
            </a:fld>
            <a:endParaRPr lang="en-GB"/>
          </a:p>
        </p:txBody>
      </p:sp>
    </p:spTree>
    <p:extLst>
      <p:ext uri="{BB962C8B-B14F-4D97-AF65-F5344CB8AC3E}">
        <p14:creationId xmlns:p14="http://schemas.microsoft.com/office/powerpoint/2010/main" val="323167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7</a:t>
            </a:fld>
            <a:endParaRPr lang="en-GB"/>
          </a:p>
        </p:txBody>
      </p:sp>
    </p:spTree>
    <p:extLst>
      <p:ext uri="{BB962C8B-B14F-4D97-AF65-F5344CB8AC3E}">
        <p14:creationId xmlns:p14="http://schemas.microsoft.com/office/powerpoint/2010/main" val="291541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8</a:t>
            </a:fld>
            <a:endParaRPr lang="en-GB"/>
          </a:p>
        </p:txBody>
      </p:sp>
    </p:spTree>
    <p:extLst>
      <p:ext uri="{BB962C8B-B14F-4D97-AF65-F5344CB8AC3E}">
        <p14:creationId xmlns:p14="http://schemas.microsoft.com/office/powerpoint/2010/main" val="290694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Museum of Classical Archaeology 2021</a:t>
            </a:r>
          </a:p>
        </p:txBody>
      </p:sp>
      <p:sp>
        <p:nvSpPr>
          <p:cNvPr id="5" name="Slide Number Placeholder 4"/>
          <p:cNvSpPr>
            <a:spLocks noGrp="1"/>
          </p:cNvSpPr>
          <p:nvPr>
            <p:ph type="sldNum" sz="quarter" idx="5"/>
          </p:nvPr>
        </p:nvSpPr>
        <p:spPr/>
        <p:txBody>
          <a:bodyPr/>
          <a:lstStyle/>
          <a:p>
            <a:fld id="{71B3A847-483C-1D4B-A7FF-72C81F8DF328}" type="slidenum">
              <a:rPr lang="en-GB" smtClean="0"/>
              <a:t>9</a:t>
            </a:fld>
            <a:endParaRPr lang="en-GB"/>
          </a:p>
        </p:txBody>
      </p:sp>
    </p:spTree>
    <p:extLst>
      <p:ext uri="{BB962C8B-B14F-4D97-AF65-F5344CB8AC3E}">
        <p14:creationId xmlns:p14="http://schemas.microsoft.com/office/powerpoint/2010/main" val="69181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BB25F5-1238-484B-91AF-BF64DA09068C}" type="datetime1">
              <a:rPr lang="en-GB" smtClean="0"/>
              <a:t>18/02/2021</a:t>
            </a:fld>
            <a:endParaRPr lang="en-US"/>
          </a:p>
        </p:txBody>
      </p:sp>
      <p:sp>
        <p:nvSpPr>
          <p:cNvPr id="5" name="Footer Placeholder 4"/>
          <p:cNvSpPr>
            <a:spLocks noGrp="1"/>
          </p:cNvSpPr>
          <p:nvPr>
            <p:ph type="ftr" sz="quarter" idx="11"/>
          </p:nvPr>
        </p:nvSpPr>
        <p:spPr/>
        <p:txBody>
          <a:bodyPr/>
          <a:lstStyle/>
          <a:p>
            <a:r>
              <a:rPr lang="en-US"/>
              <a:t>© Museum of Classical Archaeology 2021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80A36-2D76-DE47-841F-4E590E2256F4}" type="datetime1">
              <a:rPr lang="en-GB" smtClean="0"/>
              <a:t>18/02/2021</a:t>
            </a:fld>
            <a:endParaRPr lang="en-US"/>
          </a:p>
        </p:txBody>
      </p:sp>
      <p:sp>
        <p:nvSpPr>
          <p:cNvPr id="5" name="Footer Placeholder 4"/>
          <p:cNvSpPr>
            <a:spLocks noGrp="1"/>
          </p:cNvSpPr>
          <p:nvPr>
            <p:ph type="ftr" sz="quarter" idx="11"/>
          </p:nvPr>
        </p:nvSpPr>
        <p:spPr/>
        <p:txBody>
          <a:bodyPr/>
          <a:lstStyle/>
          <a:p>
            <a:r>
              <a:rPr lang="en-US"/>
              <a:t>© Museum of Classical Archaeology 2021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D7F13-DDF6-A44B-8A0C-EC9AC287BDC4}" type="datetime1">
              <a:rPr lang="en-GB" smtClean="0"/>
              <a:t>18/02/2021</a:t>
            </a:fld>
            <a:endParaRPr lang="en-US"/>
          </a:p>
        </p:txBody>
      </p:sp>
      <p:sp>
        <p:nvSpPr>
          <p:cNvPr id="5" name="Footer Placeholder 4"/>
          <p:cNvSpPr>
            <a:spLocks noGrp="1"/>
          </p:cNvSpPr>
          <p:nvPr>
            <p:ph type="ftr" sz="quarter" idx="11"/>
          </p:nvPr>
        </p:nvSpPr>
        <p:spPr/>
        <p:txBody>
          <a:bodyPr/>
          <a:lstStyle/>
          <a:p>
            <a:r>
              <a:rPr lang="en-US"/>
              <a:t>© Museum of Classical Archaeology 2021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2F1002-0469-E644-A443-5A6FB76692DF}" type="datetime1">
              <a:rPr lang="en-GB" smtClean="0"/>
              <a:t>18/02/2021</a:t>
            </a:fld>
            <a:endParaRPr lang="en-US"/>
          </a:p>
        </p:txBody>
      </p:sp>
      <p:sp>
        <p:nvSpPr>
          <p:cNvPr id="5" name="Footer Placeholder 4"/>
          <p:cNvSpPr>
            <a:spLocks noGrp="1"/>
          </p:cNvSpPr>
          <p:nvPr>
            <p:ph type="ftr" sz="quarter" idx="11"/>
          </p:nvPr>
        </p:nvSpPr>
        <p:spPr/>
        <p:txBody>
          <a:bodyPr/>
          <a:lstStyle/>
          <a:p>
            <a:r>
              <a:rPr lang="en-US"/>
              <a:t>© Museum of Classical Archaeology 2021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17B67-71AD-7A40-82F4-529C86BBBFFC}" type="datetime1">
              <a:rPr lang="en-GB" smtClean="0"/>
              <a:t>18/02/2021</a:t>
            </a:fld>
            <a:endParaRPr lang="en-US"/>
          </a:p>
        </p:txBody>
      </p:sp>
      <p:sp>
        <p:nvSpPr>
          <p:cNvPr id="5" name="Footer Placeholder 4"/>
          <p:cNvSpPr>
            <a:spLocks noGrp="1"/>
          </p:cNvSpPr>
          <p:nvPr>
            <p:ph type="ftr" sz="quarter" idx="11"/>
          </p:nvPr>
        </p:nvSpPr>
        <p:spPr/>
        <p:txBody>
          <a:bodyPr/>
          <a:lstStyle/>
          <a:p>
            <a:r>
              <a:rPr lang="en-US"/>
              <a:t>© Museum of Classical Archaeology 2021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054DB3-3D9E-6348-8224-B95D11F507DD}" type="datetime1">
              <a:rPr lang="en-GB" smtClean="0"/>
              <a:t>18/02/2021</a:t>
            </a:fld>
            <a:endParaRPr lang="en-US"/>
          </a:p>
        </p:txBody>
      </p:sp>
      <p:sp>
        <p:nvSpPr>
          <p:cNvPr id="6" name="Footer Placeholder 5"/>
          <p:cNvSpPr>
            <a:spLocks noGrp="1"/>
          </p:cNvSpPr>
          <p:nvPr>
            <p:ph type="ftr" sz="quarter" idx="11"/>
          </p:nvPr>
        </p:nvSpPr>
        <p:spPr/>
        <p:txBody>
          <a:bodyPr/>
          <a:lstStyle/>
          <a:p>
            <a:r>
              <a:rPr lang="en-US"/>
              <a:t>© Museum of Classical Archaeology 2021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65CCC3-2CF9-0E45-9EDE-09999BE4C6ED}" type="datetime1">
              <a:rPr lang="en-GB" smtClean="0"/>
              <a:t>18/02/2021</a:t>
            </a:fld>
            <a:endParaRPr lang="en-US"/>
          </a:p>
        </p:txBody>
      </p:sp>
      <p:sp>
        <p:nvSpPr>
          <p:cNvPr id="8" name="Footer Placeholder 7"/>
          <p:cNvSpPr>
            <a:spLocks noGrp="1"/>
          </p:cNvSpPr>
          <p:nvPr>
            <p:ph type="ftr" sz="quarter" idx="11"/>
          </p:nvPr>
        </p:nvSpPr>
        <p:spPr/>
        <p:txBody>
          <a:bodyPr/>
          <a:lstStyle/>
          <a:p>
            <a:r>
              <a:rPr lang="en-US"/>
              <a:t>© Museum of Classical Archaeology 2021</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A5B46F-466C-B34A-A9F2-7939DBD8167F}" type="datetime1">
              <a:rPr lang="en-GB" smtClean="0"/>
              <a:t>18/02/2021</a:t>
            </a:fld>
            <a:endParaRPr lang="en-US"/>
          </a:p>
        </p:txBody>
      </p:sp>
      <p:sp>
        <p:nvSpPr>
          <p:cNvPr id="4" name="Footer Placeholder 3"/>
          <p:cNvSpPr>
            <a:spLocks noGrp="1"/>
          </p:cNvSpPr>
          <p:nvPr>
            <p:ph type="ftr" sz="quarter" idx="11"/>
          </p:nvPr>
        </p:nvSpPr>
        <p:spPr/>
        <p:txBody>
          <a:bodyPr/>
          <a:lstStyle/>
          <a:p>
            <a:r>
              <a:rPr lang="en-US"/>
              <a:t>© Museum of Classical Archaeology 2021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3F347-5E48-2844-9DD3-0A6961FB6C33}" type="datetime1">
              <a:rPr lang="en-GB" smtClean="0"/>
              <a:t>18/02/2021</a:t>
            </a:fld>
            <a:endParaRPr lang="en-US"/>
          </a:p>
        </p:txBody>
      </p:sp>
      <p:sp>
        <p:nvSpPr>
          <p:cNvPr id="3" name="Footer Placeholder 2"/>
          <p:cNvSpPr>
            <a:spLocks noGrp="1"/>
          </p:cNvSpPr>
          <p:nvPr>
            <p:ph type="ftr" sz="quarter" idx="11"/>
          </p:nvPr>
        </p:nvSpPr>
        <p:spPr/>
        <p:txBody>
          <a:bodyPr/>
          <a:lstStyle/>
          <a:p>
            <a:r>
              <a:rPr lang="en-US"/>
              <a:t>© Museum of Classical Archaeology 2021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9EF0E-CC24-0242-AE42-23A2E1AEFEBF}" type="datetime1">
              <a:rPr lang="en-GB" smtClean="0"/>
              <a:t>18/02/2021</a:t>
            </a:fld>
            <a:endParaRPr lang="en-US"/>
          </a:p>
        </p:txBody>
      </p:sp>
      <p:sp>
        <p:nvSpPr>
          <p:cNvPr id="6" name="Footer Placeholder 5"/>
          <p:cNvSpPr>
            <a:spLocks noGrp="1"/>
          </p:cNvSpPr>
          <p:nvPr>
            <p:ph type="ftr" sz="quarter" idx="11"/>
          </p:nvPr>
        </p:nvSpPr>
        <p:spPr/>
        <p:txBody>
          <a:bodyPr/>
          <a:lstStyle/>
          <a:p>
            <a:r>
              <a:rPr lang="en-US"/>
              <a:t>© Museum of Classical Archaeology 2021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7E5E1B-8755-FB4F-AE98-193D0398BE3C}" type="datetime1">
              <a:rPr lang="en-GB" smtClean="0"/>
              <a:t>18/02/2021</a:t>
            </a:fld>
            <a:endParaRPr lang="en-US"/>
          </a:p>
        </p:txBody>
      </p:sp>
      <p:sp>
        <p:nvSpPr>
          <p:cNvPr id="6" name="Footer Placeholder 5"/>
          <p:cNvSpPr>
            <a:spLocks noGrp="1"/>
          </p:cNvSpPr>
          <p:nvPr>
            <p:ph type="ftr" sz="quarter" idx="11"/>
          </p:nvPr>
        </p:nvSpPr>
        <p:spPr/>
        <p:txBody>
          <a:bodyPr/>
          <a:lstStyle/>
          <a:p>
            <a:r>
              <a:rPr lang="en-US"/>
              <a:t>© Museum of Classical Archaeology 2021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09AB9-575B-FD4C-9AEB-A5B04FB6C67D}" type="datetime1">
              <a:rPr lang="en-GB" smtClean="0"/>
              <a:t>18/02/2021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Museum of Classical Archaeology 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3.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6DC57E-9FD0-0B4F-BBBB-0FDD0C74BD68}"/>
              </a:ext>
            </a:extLst>
          </p:cNvPr>
          <p:cNvSpPr>
            <a:spLocks noGrp="1"/>
          </p:cNvSpPr>
          <p:nvPr>
            <p:ph type="ctrTitle"/>
          </p:nvPr>
        </p:nvSpPr>
        <p:spPr>
          <a:xfrm>
            <a:off x="9615866" y="1866900"/>
            <a:ext cx="7772400" cy="1470025"/>
          </a:xfrm>
        </p:spPr>
        <p:txBody>
          <a:bodyPr>
            <a:normAutofit fontScale="90000"/>
          </a:bodyPr>
          <a:lstStyle/>
          <a:p>
            <a:r>
              <a:rPr lang="en-US" sz="9600" dirty="0">
                <a:solidFill>
                  <a:srgbClr val="292829"/>
                </a:solidFill>
                <a:latin typeface="Hatton Bold"/>
              </a:rPr>
              <a:t>Latin Greetings</a:t>
            </a:r>
            <a:br>
              <a:rPr lang="en-US" sz="9600" dirty="0">
                <a:solidFill>
                  <a:srgbClr val="292829"/>
                </a:solidFill>
                <a:latin typeface="Hatton Bold"/>
              </a:rPr>
            </a:br>
            <a:endParaRPr lang="en-GB" dirty="0"/>
          </a:p>
        </p:txBody>
      </p:sp>
      <p:sp>
        <p:nvSpPr>
          <p:cNvPr id="9" name="Subtitle 8">
            <a:extLst>
              <a:ext uri="{FF2B5EF4-FFF2-40B4-BE49-F238E27FC236}">
                <a16:creationId xmlns:a16="http://schemas.microsoft.com/office/drawing/2014/main" id="{32666B30-DD7A-4148-857A-9E1902FBE4B4}"/>
              </a:ext>
            </a:extLst>
          </p:cNvPr>
          <p:cNvSpPr>
            <a:spLocks noGrp="1"/>
          </p:cNvSpPr>
          <p:nvPr>
            <p:ph type="subTitle" idx="1"/>
          </p:nvPr>
        </p:nvSpPr>
        <p:spPr>
          <a:xfrm>
            <a:off x="10439400" y="3688143"/>
            <a:ext cx="6400800" cy="769557"/>
          </a:xfrm>
        </p:spPr>
        <p:txBody>
          <a:bodyPr/>
          <a:lstStyle/>
          <a:p>
            <a:r>
              <a:rPr lang="en-US" dirty="0">
                <a:solidFill>
                  <a:srgbClr val="292829"/>
                </a:solidFill>
                <a:latin typeface="Tenor Sans"/>
              </a:rPr>
              <a:t>The Latin Primary Project</a:t>
            </a:r>
          </a:p>
          <a:p>
            <a:endParaRPr lang="en-GB" dirty="0"/>
          </a:p>
        </p:txBody>
      </p:sp>
      <p:sp>
        <p:nvSpPr>
          <p:cNvPr id="2" name="AutoShape 2">
            <a:extLst>
              <a:ext uri="{C183D7F6-B498-43B3-948B-1728B52AA6E4}">
                <adec:decorative xmlns:adec="http://schemas.microsoft.com/office/drawing/2017/decorative" val="1"/>
              </a:ext>
            </a:extLst>
          </p:cNvPr>
          <p:cNvSpPr/>
          <p:nvPr/>
        </p:nvSpPr>
        <p:spPr>
          <a:xfrm>
            <a:off x="-228600" y="9239250"/>
            <a:ext cx="19080085" cy="1325006"/>
          </a:xfrm>
          <a:prstGeom prst="rect">
            <a:avLst/>
          </a:prstGeom>
          <a:solidFill>
            <a:srgbClr val="9DA421">
              <a:alpha val="19607"/>
            </a:srgbClr>
          </a:solidFill>
        </p:spPr>
      </p:sp>
      <p:sp>
        <p:nvSpPr>
          <p:cNvPr id="14" name="Footer Placeholder 13">
            <a:extLst>
              <a:ext uri="{FF2B5EF4-FFF2-40B4-BE49-F238E27FC236}">
                <a16:creationId xmlns:a16="http://schemas.microsoft.com/office/drawing/2014/main" id="{C7A915D1-FA1B-9B4B-8EE0-9BE3D8D32378}"/>
              </a:ext>
            </a:extLst>
          </p:cNvPr>
          <p:cNvSpPr>
            <a:spLocks noGrp="1"/>
          </p:cNvSpPr>
          <p:nvPr>
            <p:ph type="ftr" sz="quarter" idx="11"/>
          </p:nvPr>
        </p:nvSpPr>
        <p:spPr>
          <a:xfrm>
            <a:off x="13106400" y="4443793"/>
            <a:ext cx="2895600" cy="365125"/>
          </a:xfrm>
        </p:spPr>
        <p:txBody>
          <a:bodyPr/>
          <a:lstStyle/>
          <a:p>
            <a:r>
              <a:rPr lang="en-US" dirty="0"/>
              <a:t>© Museum of Classical Archaeology 2021</a:t>
            </a:r>
          </a:p>
        </p:txBody>
      </p:sp>
      <p:pic>
        <p:nvPicPr>
          <p:cNvPr id="6" name="Picture 6" descr="comic style image of an ancient roman man"/>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6895" y="1595963"/>
            <a:ext cx="3083525" cy="8305790"/>
          </a:xfrm>
          <a:prstGeom prst="rect">
            <a:avLst/>
          </a:prstGeom>
        </p:spPr>
      </p:pic>
      <p:pic>
        <p:nvPicPr>
          <p:cNvPr id="7" name="Picture 7" descr="comic style image of an ancient roman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79197" y="1554441"/>
            <a:ext cx="4402069" cy="8305790"/>
          </a:xfrm>
          <a:prstGeom prst="rect">
            <a:avLst/>
          </a:prstGeom>
        </p:spPr>
      </p:pic>
      <p:sp>
        <p:nvSpPr>
          <p:cNvPr id="15" name="Slide Number Placeholder 14">
            <a:extLst>
              <a:ext uri="{FF2B5EF4-FFF2-40B4-BE49-F238E27FC236}">
                <a16:creationId xmlns:a16="http://schemas.microsoft.com/office/drawing/2014/main" id="{7EAD7F9B-E4F4-734D-A684-6BDCD198CDC7}"/>
              </a:ext>
            </a:extLst>
          </p:cNvPr>
          <p:cNvSpPr>
            <a:spLocks noGrp="1"/>
          </p:cNvSpPr>
          <p:nvPr>
            <p:ph type="sldNum" sz="quarter" idx="12"/>
          </p:nvPr>
        </p:nvSpPr>
        <p:spPr>
          <a:xfrm>
            <a:off x="15773400" y="9536628"/>
            <a:ext cx="2133600" cy="365125"/>
          </a:xfrm>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8F74CA-9AA0-CD43-87B0-ECD079A4C465}"/>
              </a:ext>
            </a:extLst>
          </p:cNvPr>
          <p:cNvSpPr>
            <a:spLocks noGrp="1"/>
          </p:cNvSpPr>
          <p:nvPr>
            <p:ph type="title"/>
          </p:nvPr>
        </p:nvSpPr>
        <p:spPr>
          <a:xfrm>
            <a:off x="1678213" y="382853"/>
            <a:ext cx="8229600" cy="1143000"/>
          </a:xfrm>
        </p:spPr>
        <p:txBody>
          <a:bodyPr>
            <a:normAutofit fontScale="90000"/>
          </a:bodyPr>
          <a:lstStyle/>
          <a:p>
            <a:r>
              <a:rPr lang="en-US" dirty="0">
                <a:solidFill>
                  <a:srgbClr val="000000"/>
                </a:solidFill>
                <a:latin typeface="Hatton Bold Bold"/>
              </a:rPr>
              <a:t>Marcus meets Julius Caesar.</a:t>
            </a:r>
            <a:endParaRPr lang="en-GB" dirty="0"/>
          </a:p>
        </p:txBody>
      </p:sp>
      <p:pic>
        <p:nvPicPr>
          <p:cNvPr id="6" name="Picture 6" descr="drawing of a scroll "/>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78821" y="0"/>
            <a:ext cx="9028384" cy="9815144"/>
          </a:xfrm>
          <a:prstGeom prst="rect">
            <a:avLst/>
          </a:prstGeom>
        </p:spPr>
      </p:pic>
      <p:sp>
        <p:nvSpPr>
          <p:cNvPr id="12" name="Content Placeholder 11">
            <a:extLst>
              <a:ext uri="{FF2B5EF4-FFF2-40B4-BE49-F238E27FC236}">
                <a16:creationId xmlns:a16="http://schemas.microsoft.com/office/drawing/2014/main" id="{F8512790-0B4A-B54B-8A44-BBA7B0B630E0}"/>
              </a:ext>
            </a:extLst>
          </p:cNvPr>
          <p:cNvSpPr>
            <a:spLocks noGrp="1"/>
          </p:cNvSpPr>
          <p:nvPr>
            <p:ph idx="1"/>
          </p:nvPr>
        </p:nvSpPr>
        <p:spPr>
          <a:xfrm>
            <a:off x="2547190" y="2012949"/>
            <a:ext cx="6596809" cy="6178551"/>
          </a:xfrm>
        </p:spPr>
        <p:txBody>
          <a:bodyPr>
            <a:normAutofit/>
          </a:bodyPr>
          <a:lstStyle/>
          <a:p>
            <a:pPr marL="0" indent="0">
              <a:buNone/>
            </a:pPr>
            <a:r>
              <a:rPr lang="en-GB" sz="4800" dirty="0">
                <a:latin typeface="Comic Sans MS" panose="030F0902030302020204" pitchFamily="66" charset="0"/>
              </a:rPr>
              <a:t>Something very exciting has happened! Marcus has received a letter inviting him to visit Julius Caesar, the great Roman General, at his beautiful home. </a:t>
            </a:r>
          </a:p>
          <a:p>
            <a:pPr marL="0" indent="0">
              <a:buNone/>
            </a:pPr>
            <a:endParaRPr lang="en-GB" sz="4000" dirty="0"/>
          </a:p>
        </p:txBody>
      </p:sp>
      <p:pic>
        <p:nvPicPr>
          <p:cNvPr id="2" name="Picture 2" descr="reconstruction of an ancient roman templ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36250" y="2821016"/>
            <a:ext cx="6906701" cy="6994128"/>
          </a:xfrm>
          <a:prstGeom prst="rect">
            <a:avLst/>
          </a:prstGeom>
        </p:spPr>
      </p:pic>
      <p:pic>
        <p:nvPicPr>
          <p:cNvPr id="3" name="Picture 3" descr="pencil drawing of julius caesa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81728" y="471856"/>
            <a:ext cx="3716179" cy="4114800"/>
          </a:xfrm>
          <a:prstGeom prst="rect">
            <a:avLst/>
          </a:prstGeom>
        </p:spPr>
      </p:pic>
      <p:sp>
        <p:nvSpPr>
          <p:cNvPr id="5" name="AutoShape 5">
            <a:extLst>
              <a:ext uri="{C183D7F6-B498-43B3-948B-1728B52AA6E4}">
                <adec:decorative xmlns:adec="http://schemas.microsoft.com/office/drawing/2017/decorative" val="1"/>
              </a:ext>
            </a:extLst>
          </p:cNvPr>
          <p:cNvSpPr/>
          <p:nvPr/>
        </p:nvSpPr>
        <p:spPr>
          <a:xfrm>
            <a:off x="-396044" y="9152641"/>
            <a:ext cx="19080085" cy="1325006"/>
          </a:xfrm>
          <a:prstGeom prst="rect">
            <a:avLst/>
          </a:prstGeom>
          <a:solidFill>
            <a:srgbClr val="9DA421">
              <a:alpha val="19607"/>
            </a:srgbClr>
          </a:solidFill>
        </p:spPr>
      </p:sp>
      <p:sp>
        <p:nvSpPr>
          <p:cNvPr id="10" name="Slide Number Placeholder 9">
            <a:extLst>
              <a:ext uri="{FF2B5EF4-FFF2-40B4-BE49-F238E27FC236}">
                <a16:creationId xmlns:a16="http://schemas.microsoft.com/office/drawing/2014/main" id="{E807A97C-4E5C-3448-A4BA-25CEE9B80BC6}"/>
              </a:ext>
              <a:ext uri="{C183D7F6-B498-43B3-948B-1728B52AA6E4}">
                <adec:decorative xmlns:adec="http://schemas.microsoft.com/office/drawing/2017/decorative" val="1"/>
              </a:ext>
            </a:extLst>
          </p:cNvPr>
          <p:cNvSpPr>
            <a:spLocks noGrp="1"/>
          </p:cNvSpPr>
          <p:nvPr>
            <p:ph type="sldNum" sz="quarter" idx="12"/>
          </p:nvPr>
        </p:nvSpPr>
        <p:spPr>
          <a:xfrm>
            <a:off x="12954000" y="9815144"/>
            <a:ext cx="2133600" cy="365125"/>
          </a:xfrm>
        </p:spPr>
        <p:txBody>
          <a:bodyPr/>
          <a:lstStyle/>
          <a:p>
            <a:fld id="{B6F15528-21DE-4FAA-801E-634DDDAF4B2B}" type="slidenum">
              <a:rPr lang="en-US" smtClean="0"/>
              <a:pPr/>
              <a:t>10</a:t>
            </a:fld>
            <a:endParaRPr lang="en-US" dirty="0"/>
          </a:p>
        </p:txBody>
      </p:sp>
      <p:sp>
        <p:nvSpPr>
          <p:cNvPr id="9" name="Footer Placeholder 8">
            <a:extLst>
              <a:ext uri="{FF2B5EF4-FFF2-40B4-BE49-F238E27FC236}">
                <a16:creationId xmlns:a16="http://schemas.microsoft.com/office/drawing/2014/main" id="{D6FC5866-1F83-9148-BAF7-3501AA2414CF}"/>
              </a:ext>
              <a:ext uri="{C183D7F6-B498-43B3-948B-1728B52AA6E4}">
                <adec:decorative xmlns:adec="http://schemas.microsoft.com/office/drawing/2017/decorative" val="1"/>
              </a:ext>
            </a:extLst>
          </p:cNvPr>
          <p:cNvSpPr>
            <a:spLocks noGrp="1"/>
          </p:cNvSpPr>
          <p:nvPr>
            <p:ph type="ftr" sz="quarter" idx="11"/>
          </p:nvPr>
        </p:nvSpPr>
        <p:spPr>
          <a:xfrm>
            <a:off x="15087600" y="9823424"/>
            <a:ext cx="2895600" cy="365125"/>
          </a:xfrm>
        </p:spPr>
        <p:txBody>
          <a:bodyPr/>
          <a:lstStyle/>
          <a:p>
            <a:r>
              <a:rPr lang="en-US" dirty="0"/>
              <a:t>© Museum of Classical Archaeology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15" name="Title 14" hidden="1">
            <a:extLst>
              <a:ext uri="{FF2B5EF4-FFF2-40B4-BE49-F238E27FC236}">
                <a16:creationId xmlns:a16="http://schemas.microsoft.com/office/drawing/2014/main" id="{92F97CDB-D0C7-7849-9B29-BB658A63F31C}"/>
              </a:ext>
            </a:extLst>
          </p:cNvPr>
          <p:cNvSpPr>
            <a:spLocks noGrp="1"/>
          </p:cNvSpPr>
          <p:nvPr>
            <p:ph type="ctrTitle"/>
          </p:nvPr>
        </p:nvSpPr>
        <p:spPr>
          <a:xfrm>
            <a:off x="408088" y="1970963"/>
            <a:ext cx="7772400" cy="1470025"/>
          </a:xfrm>
        </p:spPr>
        <p:txBody>
          <a:bodyPr/>
          <a:lstStyle/>
          <a:p>
            <a:r>
              <a:rPr lang="en-US" dirty="0">
                <a:solidFill>
                  <a:srgbClr val="000000"/>
                </a:solidFill>
                <a:latin typeface="Hatton Bold Bold"/>
              </a:rPr>
              <a:t>Marcus Needs Help</a:t>
            </a:r>
            <a:endParaRPr lang="en-GB" dirty="0"/>
          </a:p>
        </p:txBody>
      </p:sp>
      <p:sp>
        <p:nvSpPr>
          <p:cNvPr id="7" name="TextBox 7"/>
          <p:cNvSpPr txBox="1"/>
          <p:nvPr/>
        </p:nvSpPr>
        <p:spPr>
          <a:xfrm>
            <a:off x="0" y="155600"/>
            <a:ext cx="18288000" cy="1660476"/>
          </a:xfrm>
          <a:prstGeom prst="rect">
            <a:avLst/>
          </a:prstGeom>
        </p:spPr>
        <p:txBody>
          <a:bodyPr lIns="0" tIns="0" rIns="0" bIns="0" rtlCol="0" anchor="t">
            <a:spAutoFit/>
          </a:bodyPr>
          <a:lstStyle/>
          <a:p>
            <a:pPr algn="ctr">
              <a:lnSpc>
                <a:spcPts val="6730"/>
              </a:lnSpc>
            </a:pPr>
            <a:r>
              <a:rPr lang="en-US" sz="4807" dirty="0">
                <a:solidFill>
                  <a:srgbClr val="000000"/>
                </a:solidFill>
                <a:latin typeface="Open Sans Light"/>
              </a:rPr>
              <a:t>But Marcus is so nervous that when he arrives he completely forgets all of his Latin and doesn't know how to answer Caesar!</a:t>
            </a:r>
          </a:p>
        </p:txBody>
      </p:sp>
      <p:pic>
        <p:nvPicPr>
          <p:cNvPr id="2" name="Picture 2" descr="drawing of young roman boy, marcus "/>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739570" y="4248535"/>
            <a:ext cx="5975993" cy="16096951"/>
          </a:xfrm>
          <a:prstGeom prst="rect">
            <a:avLst/>
          </a:prstGeom>
        </p:spPr>
      </p:pic>
      <p:pic>
        <p:nvPicPr>
          <p:cNvPr id="6" name="Picture 6" descr="three question marks "/>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53484" y="2821176"/>
            <a:ext cx="2420576" cy="1427359"/>
          </a:xfrm>
          <a:prstGeom prst="rect">
            <a:avLst/>
          </a:prstGeom>
        </p:spPr>
      </p:pic>
      <p:sp>
        <p:nvSpPr>
          <p:cNvPr id="8" name="TextBox 8"/>
          <p:cNvSpPr txBox="1"/>
          <p:nvPr/>
        </p:nvSpPr>
        <p:spPr>
          <a:xfrm>
            <a:off x="-446001" y="2233451"/>
            <a:ext cx="8641498" cy="3228128"/>
          </a:xfrm>
          <a:prstGeom prst="rect">
            <a:avLst/>
          </a:prstGeom>
        </p:spPr>
        <p:txBody>
          <a:bodyPr lIns="0" tIns="0" rIns="0" bIns="0" rtlCol="0" anchor="t">
            <a:spAutoFit/>
          </a:bodyPr>
          <a:lstStyle/>
          <a:p>
            <a:pPr algn="ctr">
              <a:lnSpc>
                <a:spcPts val="6359"/>
              </a:lnSpc>
            </a:pPr>
            <a:r>
              <a:rPr lang="en-US" sz="4542" dirty="0">
                <a:solidFill>
                  <a:srgbClr val="000000"/>
                </a:solidFill>
                <a:latin typeface="Open Sans Light"/>
              </a:rPr>
              <a:t>Help Marcus by using your worksheet and writing the correct Latin answer to the question!</a:t>
            </a:r>
          </a:p>
        </p:txBody>
      </p:sp>
      <p:pic>
        <p:nvPicPr>
          <p:cNvPr id="10" name="Picture 10" descr="small speech bubble: Help"/>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73200" y="4050771"/>
            <a:ext cx="1220908" cy="1118657"/>
          </a:xfrm>
          <a:prstGeom prst="rect">
            <a:avLst/>
          </a:prstGeom>
        </p:spPr>
      </p:pic>
      <p:sp>
        <p:nvSpPr>
          <p:cNvPr id="9" name="TextBox 9"/>
          <p:cNvSpPr txBox="1"/>
          <p:nvPr/>
        </p:nvSpPr>
        <p:spPr>
          <a:xfrm>
            <a:off x="11591485" y="5521002"/>
            <a:ext cx="7605246" cy="3766241"/>
          </a:xfrm>
          <a:prstGeom prst="rect">
            <a:avLst/>
          </a:prstGeom>
        </p:spPr>
        <p:txBody>
          <a:bodyPr wrap="square" lIns="0" tIns="0" rIns="0" bIns="0" rtlCol="0" anchor="t">
            <a:spAutoFit/>
          </a:bodyPr>
          <a:lstStyle/>
          <a:p>
            <a:pPr>
              <a:lnSpc>
                <a:spcPts val="6027"/>
              </a:lnSpc>
            </a:pPr>
            <a:r>
              <a:rPr lang="en-US" sz="4305" dirty="0">
                <a:solidFill>
                  <a:srgbClr val="000000"/>
                </a:solidFill>
                <a:latin typeface="Open Sans Light"/>
              </a:rPr>
              <a:t>If you need any help, </a:t>
            </a:r>
          </a:p>
          <a:p>
            <a:pPr>
              <a:lnSpc>
                <a:spcPts val="6027"/>
              </a:lnSpc>
            </a:pPr>
            <a:r>
              <a:rPr lang="en-US" sz="4305" dirty="0">
                <a:solidFill>
                  <a:srgbClr val="000000"/>
                </a:solidFill>
                <a:latin typeface="Open Sans Light"/>
              </a:rPr>
              <a:t>look back over this presentation to remember </a:t>
            </a:r>
          </a:p>
          <a:p>
            <a:pPr>
              <a:lnSpc>
                <a:spcPts val="6027"/>
              </a:lnSpc>
            </a:pPr>
            <a:r>
              <a:rPr lang="en-US" sz="4305" dirty="0">
                <a:solidFill>
                  <a:srgbClr val="000000"/>
                </a:solidFill>
                <a:latin typeface="Open Sans Light"/>
              </a:rPr>
              <a:t>all of the new words </a:t>
            </a:r>
          </a:p>
          <a:p>
            <a:pPr>
              <a:lnSpc>
                <a:spcPts val="6027"/>
              </a:lnSpc>
            </a:pPr>
            <a:r>
              <a:rPr lang="en-US" sz="4305" dirty="0">
                <a:solidFill>
                  <a:srgbClr val="000000"/>
                </a:solidFill>
                <a:latin typeface="Open Sans Light"/>
              </a:rPr>
              <a:t>that we've learnt.</a:t>
            </a:r>
          </a:p>
        </p:txBody>
      </p:sp>
      <p:sp>
        <p:nvSpPr>
          <p:cNvPr id="13" name="Footer Placeholder 12">
            <a:extLst>
              <a:ext uri="{FF2B5EF4-FFF2-40B4-BE49-F238E27FC236}">
                <a16:creationId xmlns:a16="http://schemas.microsoft.com/office/drawing/2014/main" id="{0AA99A4B-B9BA-6245-BB00-4B91B43E91BA}"/>
              </a:ext>
              <a:ext uri="{C183D7F6-B498-43B3-948B-1728B52AA6E4}">
                <adec:decorative xmlns:adec="http://schemas.microsoft.com/office/drawing/2017/decorative" val="1"/>
              </a:ext>
            </a:extLst>
          </p:cNvPr>
          <p:cNvSpPr>
            <a:spLocks noGrp="1"/>
          </p:cNvSpPr>
          <p:nvPr>
            <p:ph type="ftr" sz="quarter" idx="11"/>
          </p:nvPr>
        </p:nvSpPr>
        <p:spPr>
          <a:xfrm>
            <a:off x="2819400" y="9555480"/>
            <a:ext cx="2895600" cy="365125"/>
          </a:xfrm>
        </p:spPr>
        <p:txBody>
          <a:bodyPr/>
          <a:lstStyle/>
          <a:p>
            <a:r>
              <a:rPr lang="en-US" dirty="0"/>
              <a:t>© Museum of Classical Archaeology 2021</a:t>
            </a:r>
          </a:p>
        </p:txBody>
      </p:sp>
      <p:sp>
        <p:nvSpPr>
          <p:cNvPr id="14" name="Slide Number Placeholder 13">
            <a:extLst>
              <a:ext uri="{FF2B5EF4-FFF2-40B4-BE49-F238E27FC236}">
                <a16:creationId xmlns:a16="http://schemas.microsoft.com/office/drawing/2014/main" id="{BCB65A57-8EE9-C644-9C88-1C1C0F227E1D}"/>
              </a:ext>
              <a:ext uri="{C183D7F6-B498-43B3-948B-1728B52AA6E4}">
                <adec:decorative xmlns:adec="http://schemas.microsoft.com/office/drawing/2017/decorative" val="1"/>
              </a:ext>
            </a:extLst>
          </p:cNvPr>
          <p:cNvSpPr>
            <a:spLocks noGrp="1"/>
          </p:cNvSpPr>
          <p:nvPr>
            <p:ph type="sldNum" sz="quarter" idx="12"/>
          </p:nvPr>
        </p:nvSpPr>
        <p:spPr>
          <a:xfrm>
            <a:off x="3874748" y="9563100"/>
            <a:ext cx="2133600" cy="365125"/>
          </a:xfrm>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0FF799-A482-534F-9355-A553A0FA14F2}"/>
              </a:ext>
            </a:extLst>
          </p:cNvPr>
          <p:cNvSpPr>
            <a:spLocks noGrp="1"/>
          </p:cNvSpPr>
          <p:nvPr>
            <p:ph type="title"/>
          </p:nvPr>
        </p:nvSpPr>
        <p:spPr>
          <a:xfrm>
            <a:off x="914399" y="464820"/>
            <a:ext cx="10673703" cy="1143000"/>
          </a:xfrm>
        </p:spPr>
        <p:txBody>
          <a:bodyPr>
            <a:normAutofit/>
          </a:bodyPr>
          <a:lstStyle/>
          <a:p>
            <a:r>
              <a:rPr lang="en-US" sz="5400" dirty="0">
                <a:solidFill>
                  <a:srgbClr val="000000"/>
                </a:solidFill>
                <a:latin typeface="Hatton Bold Bold"/>
              </a:rPr>
              <a:t>You’re Ready! </a:t>
            </a:r>
            <a:endParaRPr lang="en-GB" sz="5400" dirty="0"/>
          </a:p>
        </p:txBody>
      </p:sp>
      <p:sp>
        <p:nvSpPr>
          <p:cNvPr id="11" name="Content Placeholder 10">
            <a:extLst>
              <a:ext uri="{FF2B5EF4-FFF2-40B4-BE49-F238E27FC236}">
                <a16:creationId xmlns:a16="http://schemas.microsoft.com/office/drawing/2014/main" id="{E80A9109-FF37-4847-912A-03E68908C6D6}"/>
              </a:ext>
            </a:extLst>
          </p:cNvPr>
          <p:cNvSpPr>
            <a:spLocks noGrp="1"/>
          </p:cNvSpPr>
          <p:nvPr>
            <p:ph idx="1"/>
          </p:nvPr>
        </p:nvSpPr>
        <p:spPr>
          <a:xfrm>
            <a:off x="1432562" y="1607820"/>
            <a:ext cx="10673703" cy="8047672"/>
          </a:xfrm>
        </p:spPr>
        <p:txBody>
          <a:bodyPr>
            <a:noAutofit/>
          </a:bodyPr>
          <a:lstStyle/>
          <a:p>
            <a:pPr marL="0" indent="0">
              <a:buNone/>
            </a:pPr>
            <a:r>
              <a:rPr lang="en-GB" sz="4800" dirty="0"/>
              <a:t>Now that you can speak enough Latin to greet the most famous general of Rome himself! Try to use the new words you've learnt to say hello to someone and teach them how to respond!</a:t>
            </a:r>
          </a:p>
          <a:p>
            <a:endParaRPr lang="en-GB" sz="4800" dirty="0"/>
          </a:p>
          <a:p>
            <a:endParaRPr lang="en-GB" sz="4800" dirty="0"/>
          </a:p>
          <a:p>
            <a:endParaRPr lang="en-GB" sz="4800" dirty="0"/>
          </a:p>
          <a:p>
            <a:endParaRPr lang="en-GB" sz="4800" dirty="0"/>
          </a:p>
          <a:p>
            <a:pPr marL="0" indent="0">
              <a:buNone/>
            </a:pPr>
            <a:r>
              <a:rPr lang="en-GB" sz="4800" dirty="0"/>
              <a:t>Now all that’s left to say is....</a:t>
            </a:r>
          </a:p>
          <a:p>
            <a:pPr marL="0" indent="0">
              <a:buNone/>
            </a:pPr>
            <a:endParaRPr lang="en-GB" sz="4800" dirty="0"/>
          </a:p>
        </p:txBody>
      </p:sp>
      <p:pic>
        <p:nvPicPr>
          <p:cNvPr id="2" name="Picture 2" descr="comic style drawing of an ancient roman wearing a gold laurel wreath "/>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06265" y="133085"/>
            <a:ext cx="5949868" cy="10020830"/>
          </a:xfrm>
          <a:prstGeom prst="rect">
            <a:avLst/>
          </a:prstGeom>
        </p:spPr>
      </p:pic>
      <p:pic>
        <p:nvPicPr>
          <p:cNvPr id="4" name="Picture 4" descr="drawing of an orange temple "/>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20240" y="5616416"/>
            <a:ext cx="5954645" cy="3007096"/>
          </a:xfrm>
          <a:prstGeom prst="rect">
            <a:avLst/>
          </a:prstGeom>
        </p:spPr>
      </p:pic>
      <p:sp>
        <p:nvSpPr>
          <p:cNvPr id="8" name="Slide Number Placeholder 7">
            <a:extLst>
              <a:ext uri="{FF2B5EF4-FFF2-40B4-BE49-F238E27FC236}">
                <a16:creationId xmlns:a16="http://schemas.microsoft.com/office/drawing/2014/main" id="{100ACB86-A3EF-8A49-8F48-EDC1B808C8AD}"/>
              </a:ext>
              <a:ext uri="{C183D7F6-B498-43B3-948B-1728B52AA6E4}">
                <adec:decorative xmlns:adec="http://schemas.microsoft.com/office/drawing/2017/decorative" val="1"/>
              </a:ext>
            </a:extLst>
          </p:cNvPr>
          <p:cNvSpPr>
            <a:spLocks noGrp="1"/>
          </p:cNvSpPr>
          <p:nvPr>
            <p:ph type="sldNum" sz="quarter" idx="12"/>
          </p:nvPr>
        </p:nvSpPr>
        <p:spPr>
          <a:xfrm>
            <a:off x="3337560" y="9647872"/>
            <a:ext cx="2133600" cy="365125"/>
          </a:xfrm>
        </p:spPr>
        <p:txBody>
          <a:bodyPr/>
          <a:lstStyle/>
          <a:p>
            <a:fld id="{B6F15528-21DE-4FAA-801E-634DDDAF4B2B}" type="slidenum">
              <a:rPr lang="en-US" smtClean="0"/>
              <a:pPr/>
              <a:t>12</a:t>
            </a:fld>
            <a:endParaRPr lang="en-US"/>
          </a:p>
        </p:txBody>
      </p:sp>
      <p:sp>
        <p:nvSpPr>
          <p:cNvPr id="7" name="Footer Placeholder 6">
            <a:extLst>
              <a:ext uri="{FF2B5EF4-FFF2-40B4-BE49-F238E27FC236}">
                <a16:creationId xmlns:a16="http://schemas.microsoft.com/office/drawing/2014/main" id="{590578F7-EB5F-6147-80D0-C9D44DC53658}"/>
              </a:ext>
              <a:ext uri="{C183D7F6-B498-43B3-948B-1728B52AA6E4}">
                <adec:decorative xmlns:adec="http://schemas.microsoft.com/office/drawing/2017/decorative" val="1"/>
              </a:ext>
            </a:extLst>
          </p:cNvPr>
          <p:cNvSpPr>
            <a:spLocks noGrp="1"/>
          </p:cNvSpPr>
          <p:nvPr>
            <p:ph type="ftr" sz="quarter" idx="11"/>
          </p:nvPr>
        </p:nvSpPr>
        <p:spPr>
          <a:xfrm>
            <a:off x="472440" y="9647872"/>
            <a:ext cx="2895600" cy="365125"/>
          </a:xfrm>
        </p:spPr>
        <p:txBody>
          <a:bodyPr/>
          <a:lstStyle/>
          <a:p>
            <a:r>
              <a:rPr lang="en-US" dirty="0"/>
              <a:t>© Museum of Classical Archaeology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5" name="Picture 5" descr="purple speech bubble "/>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23359" y="381929"/>
            <a:ext cx="7429418" cy="6147843"/>
          </a:xfrm>
          <a:prstGeom prst="rect">
            <a:avLst/>
          </a:prstGeom>
        </p:spPr>
      </p:pic>
      <p:sp>
        <p:nvSpPr>
          <p:cNvPr id="12" name="Title 11">
            <a:extLst>
              <a:ext uri="{FF2B5EF4-FFF2-40B4-BE49-F238E27FC236}">
                <a16:creationId xmlns:a16="http://schemas.microsoft.com/office/drawing/2014/main" id="{29996950-9C65-804E-A3FE-13AF033D95F3}"/>
              </a:ext>
            </a:extLst>
          </p:cNvPr>
          <p:cNvSpPr>
            <a:spLocks noGrp="1"/>
          </p:cNvSpPr>
          <p:nvPr>
            <p:ph type="ctrTitle"/>
          </p:nvPr>
        </p:nvSpPr>
        <p:spPr>
          <a:xfrm>
            <a:off x="4980377" y="1781175"/>
            <a:ext cx="7772400" cy="2724150"/>
          </a:xfrm>
        </p:spPr>
        <p:txBody>
          <a:bodyPr>
            <a:noAutofit/>
          </a:bodyPr>
          <a:lstStyle/>
          <a:p>
            <a:pPr>
              <a:lnSpc>
                <a:spcPts val="10751"/>
              </a:lnSpc>
            </a:pPr>
            <a:r>
              <a:rPr lang="en-US" sz="8000" dirty="0" err="1">
                <a:solidFill>
                  <a:srgbClr val="FFFFFF"/>
                </a:solidFill>
                <a:latin typeface="Hatton Bold"/>
              </a:rPr>
              <a:t>Gratias</a:t>
            </a:r>
            <a:r>
              <a:rPr lang="en-US" sz="8000" dirty="0">
                <a:solidFill>
                  <a:srgbClr val="FFFFFF"/>
                </a:solidFill>
                <a:latin typeface="Hatton Bold"/>
              </a:rPr>
              <a:t>! </a:t>
            </a:r>
            <a:br>
              <a:rPr lang="en-US" sz="8000" dirty="0">
                <a:solidFill>
                  <a:srgbClr val="FFFFFF"/>
                </a:solidFill>
                <a:latin typeface="Hatton Bold"/>
              </a:rPr>
            </a:br>
            <a:r>
              <a:rPr lang="en-US" sz="8000" dirty="0">
                <a:solidFill>
                  <a:srgbClr val="FFFFFF"/>
                </a:solidFill>
                <a:latin typeface="Hatton Bold"/>
              </a:rPr>
              <a:t>Vale!</a:t>
            </a:r>
            <a:endParaRPr lang="en-GB" sz="8000" dirty="0"/>
          </a:p>
        </p:txBody>
      </p:sp>
      <p:sp>
        <p:nvSpPr>
          <p:cNvPr id="10" name="Footer Placeholder 9">
            <a:extLst>
              <a:ext uri="{FF2B5EF4-FFF2-40B4-BE49-F238E27FC236}">
                <a16:creationId xmlns:a16="http://schemas.microsoft.com/office/drawing/2014/main" id="{F48F9AAB-D9FF-FB41-ADAF-00FFCDF0DD79}"/>
              </a:ext>
            </a:extLst>
          </p:cNvPr>
          <p:cNvSpPr>
            <a:spLocks noGrp="1"/>
          </p:cNvSpPr>
          <p:nvPr>
            <p:ph type="ftr" sz="quarter" idx="11"/>
          </p:nvPr>
        </p:nvSpPr>
        <p:spPr>
          <a:xfrm>
            <a:off x="10820400" y="9722508"/>
            <a:ext cx="2895600" cy="365125"/>
          </a:xfrm>
        </p:spPr>
        <p:txBody>
          <a:bodyPr/>
          <a:lstStyle/>
          <a:p>
            <a:r>
              <a:rPr lang="en-US" dirty="0"/>
              <a:t>© Museum of Classical Archaeology 2021</a:t>
            </a:r>
          </a:p>
        </p:txBody>
      </p:sp>
      <p:sp>
        <p:nvSpPr>
          <p:cNvPr id="11" name="Slide Number Placeholder 10">
            <a:extLst>
              <a:ext uri="{FF2B5EF4-FFF2-40B4-BE49-F238E27FC236}">
                <a16:creationId xmlns:a16="http://schemas.microsoft.com/office/drawing/2014/main" id="{5586AF31-E9E2-EA4D-A6A8-C3532A9E00E1}"/>
              </a:ext>
            </a:extLst>
          </p:cNvPr>
          <p:cNvSpPr>
            <a:spLocks noGrp="1"/>
          </p:cNvSpPr>
          <p:nvPr>
            <p:ph type="sldNum" sz="quarter" idx="12"/>
          </p:nvPr>
        </p:nvSpPr>
        <p:spPr>
          <a:xfrm>
            <a:off x="16047720" y="9745368"/>
            <a:ext cx="2133600" cy="365125"/>
          </a:xfrm>
        </p:spPr>
        <p:txBody>
          <a:bodyPr/>
          <a:lstStyle/>
          <a:p>
            <a:fld id="{B6F15528-21DE-4FAA-801E-634DDDAF4B2B}" type="slidenum">
              <a:rPr lang="en-US" smtClean="0"/>
              <a:pPr/>
              <a:t>13</a:t>
            </a:fld>
            <a:endParaRPr lang="en-US"/>
          </a:p>
        </p:txBody>
      </p:sp>
      <p:pic>
        <p:nvPicPr>
          <p:cNvPr id="2" name="Picture 2" descr="purple ionic column "/>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4937760" cy="10287000"/>
          </a:xfrm>
          <a:prstGeom prst="rect">
            <a:avLst/>
          </a:prstGeom>
        </p:spPr>
      </p:pic>
      <p:pic>
        <p:nvPicPr>
          <p:cNvPr id="3" name="Picture 3" descr="purple ionic colum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350240" y="0"/>
            <a:ext cx="4937760" cy="10287000"/>
          </a:xfrm>
          <a:prstGeom prst="rect">
            <a:avLst/>
          </a:prstGeom>
        </p:spPr>
      </p:pic>
      <p:pic>
        <p:nvPicPr>
          <p:cNvPr id="7" name="Picture 7" descr="drawing of an ancient looking woman"/>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6166" y="6286500"/>
            <a:ext cx="12074074" cy="133784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F1480A-8DB3-F44E-9F4B-EC1299B07A9E}"/>
              </a:ext>
            </a:extLst>
          </p:cNvPr>
          <p:cNvSpPr>
            <a:spLocks noGrp="1"/>
          </p:cNvSpPr>
          <p:nvPr>
            <p:ph type="title"/>
          </p:nvPr>
        </p:nvSpPr>
        <p:spPr>
          <a:xfrm>
            <a:off x="1156225" y="1028700"/>
            <a:ext cx="10591800" cy="3761381"/>
          </a:xfrm>
        </p:spPr>
        <p:txBody>
          <a:bodyPr>
            <a:normAutofit/>
          </a:bodyPr>
          <a:lstStyle/>
          <a:p>
            <a:r>
              <a:rPr lang="en-US" sz="9600" dirty="0">
                <a:solidFill>
                  <a:srgbClr val="292829"/>
                </a:solidFill>
                <a:latin typeface="Hatton Bold"/>
              </a:rPr>
              <a:t>Today's Lesson</a:t>
            </a:r>
            <a:br>
              <a:rPr lang="en-US" sz="9600" dirty="0">
                <a:solidFill>
                  <a:srgbClr val="292829"/>
                </a:solidFill>
                <a:latin typeface="Hatton Bold"/>
              </a:rPr>
            </a:br>
            <a:endParaRPr lang="en-GB" dirty="0"/>
          </a:p>
        </p:txBody>
      </p:sp>
      <p:pic>
        <p:nvPicPr>
          <p:cNvPr id="5" name="Picture 5" descr="image of a torch"/>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48025" y="4362915"/>
            <a:ext cx="2851949" cy="4264596"/>
          </a:xfrm>
          <a:prstGeom prst="rect">
            <a:avLst/>
          </a:prstGeom>
        </p:spPr>
      </p:pic>
      <p:sp>
        <p:nvSpPr>
          <p:cNvPr id="7" name="Content Placeholder 6">
            <a:extLst>
              <a:ext uri="{FF2B5EF4-FFF2-40B4-BE49-F238E27FC236}">
                <a16:creationId xmlns:a16="http://schemas.microsoft.com/office/drawing/2014/main" id="{977CA2A8-68D0-D646-9136-84F8F9E405AC}"/>
              </a:ext>
            </a:extLst>
          </p:cNvPr>
          <p:cNvSpPr>
            <a:spLocks noGrp="1"/>
          </p:cNvSpPr>
          <p:nvPr>
            <p:ph idx="1"/>
          </p:nvPr>
        </p:nvSpPr>
        <p:spPr>
          <a:xfrm>
            <a:off x="1362456" y="4362915"/>
            <a:ext cx="9283176" cy="3761381"/>
          </a:xfrm>
        </p:spPr>
        <p:txBody>
          <a:bodyPr>
            <a:normAutofit/>
          </a:bodyPr>
          <a:lstStyle/>
          <a:p>
            <a:pPr marL="0" indent="0">
              <a:buNone/>
            </a:pPr>
            <a:r>
              <a:rPr lang="en-US" sz="4000" dirty="0">
                <a:solidFill>
                  <a:srgbClr val="292829"/>
                </a:solidFill>
                <a:latin typeface="Open Sans Light"/>
              </a:rPr>
              <a:t>Salve! Today we will be learning how the Ancient Romans would say hello to each other! By the end of this activity you will also be able to ask and answer your own questions in Latin. </a:t>
            </a:r>
          </a:p>
          <a:p>
            <a:endParaRPr lang="en-GB" sz="4000" dirty="0"/>
          </a:p>
        </p:txBody>
      </p:sp>
      <p:sp>
        <p:nvSpPr>
          <p:cNvPr id="11" name="Slide Number Placeholder 10">
            <a:extLst>
              <a:ext uri="{FF2B5EF4-FFF2-40B4-BE49-F238E27FC236}">
                <a16:creationId xmlns:a16="http://schemas.microsoft.com/office/drawing/2014/main" id="{77D2CF15-833D-1A4E-8C2E-F1D87B09A4EC}"/>
              </a:ext>
              <a:ext uri="{C183D7F6-B498-43B3-948B-1728B52AA6E4}">
                <adec:decorative xmlns:adec="http://schemas.microsoft.com/office/drawing/2017/decorative" val="1"/>
              </a:ext>
            </a:extLst>
          </p:cNvPr>
          <p:cNvSpPr>
            <a:spLocks noGrp="1"/>
          </p:cNvSpPr>
          <p:nvPr>
            <p:ph type="sldNum" sz="quarter" idx="12"/>
          </p:nvPr>
        </p:nvSpPr>
        <p:spPr>
          <a:xfrm>
            <a:off x="12801600" y="9563099"/>
            <a:ext cx="2133600" cy="365125"/>
          </a:xfrm>
        </p:spPr>
        <p:txBody>
          <a:bodyPr/>
          <a:lstStyle/>
          <a:p>
            <a:fld id="{B6F15528-21DE-4FAA-801E-634DDDAF4B2B}" type="slidenum">
              <a:rPr lang="en-US" smtClean="0"/>
              <a:pPr/>
              <a:t>2</a:t>
            </a:fld>
            <a:endParaRPr lang="en-US" dirty="0"/>
          </a:p>
        </p:txBody>
      </p:sp>
      <p:sp>
        <p:nvSpPr>
          <p:cNvPr id="10" name="Footer Placeholder 9">
            <a:extLst>
              <a:ext uri="{FF2B5EF4-FFF2-40B4-BE49-F238E27FC236}">
                <a16:creationId xmlns:a16="http://schemas.microsoft.com/office/drawing/2014/main" id="{44359D63-00A4-9D4A-827D-55FFAD664012}"/>
              </a:ext>
              <a:ext uri="{C183D7F6-B498-43B3-948B-1728B52AA6E4}">
                <adec:decorative xmlns:adec="http://schemas.microsoft.com/office/drawing/2017/decorative" val="1"/>
              </a:ext>
            </a:extLst>
          </p:cNvPr>
          <p:cNvSpPr>
            <a:spLocks noGrp="1"/>
          </p:cNvSpPr>
          <p:nvPr>
            <p:ph type="ftr" sz="quarter" idx="11"/>
          </p:nvPr>
        </p:nvSpPr>
        <p:spPr>
          <a:xfrm>
            <a:off x="15087600" y="9563100"/>
            <a:ext cx="2895600" cy="365125"/>
          </a:xfrm>
        </p:spPr>
        <p:txBody>
          <a:bodyPr/>
          <a:lstStyle/>
          <a:p>
            <a:r>
              <a:rPr lang="en-US" dirty="0"/>
              <a:t>© Museum of Classical Archaeology 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6013B34D-0386-854A-9B4E-EFECEDA73BD2}"/>
              </a:ext>
            </a:extLst>
          </p:cNvPr>
          <p:cNvSpPr>
            <a:spLocks noGrp="1"/>
          </p:cNvSpPr>
          <p:nvPr>
            <p:ph type="title"/>
          </p:nvPr>
        </p:nvSpPr>
        <p:spPr>
          <a:xfrm>
            <a:off x="800100" y="591414"/>
            <a:ext cx="16687800" cy="1745882"/>
          </a:xfrm>
        </p:spPr>
        <p:txBody>
          <a:bodyPr>
            <a:noAutofit/>
          </a:bodyPr>
          <a:lstStyle/>
          <a:p>
            <a:r>
              <a:rPr lang="en-US" sz="6000" dirty="0">
                <a:solidFill>
                  <a:srgbClr val="000000"/>
                </a:solidFill>
                <a:latin typeface="Hatton Bold"/>
              </a:rPr>
              <a:t>How many different ways can you think of that we greet each other in English?</a:t>
            </a:r>
            <a:endParaRPr lang="en-GB" sz="6000" dirty="0"/>
          </a:p>
        </p:txBody>
      </p:sp>
      <p:sp>
        <p:nvSpPr>
          <p:cNvPr id="22" name="Slide Number Placeholder 21">
            <a:extLst>
              <a:ext uri="{FF2B5EF4-FFF2-40B4-BE49-F238E27FC236}">
                <a16:creationId xmlns:a16="http://schemas.microsoft.com/office/drawing/2014/main" id="{B0990A71-8BB3-6C4C-9245-F9C4AEEC89A9}"/>
              </a:ext>
              <a:ext uri="{C183D7F6-B498-43B3-948B-1728B52AA6E4}">
                <adec:decorative xmlns:adec="http://schemas.microsoft.com/office/drawing/2017/decorative" val="1"/>
              </a:ext>
            </a:extLst>
          </p:cNvPr>
          <p:cNvSpPr>
            <a:spLocks noGrp="1"/>
          </p:cNvSpPr>
          <p:nvPr>
            <p:ph type="sldNum" sz="quarter" idx="12"/>
          </p:nvPr>
        </p:nvSpPr>
        <p:spPr>
          <a:xfrm>
            <a:off x="12333162" y="9678995"/>
            <a:ext cx="2133600" cy="365125"/>
          </a:xfrm>
        </p:spPr>
        <p:txBody>
          <a:bodyPr/>
          <a:lstStyle/>
          <a:p>
            <a:fld id="{B6F15528-21DE-4FAA-801E-634DDDAF4B2B}" type="slidenum">
              <a:rPr lang="en-US" smtClean="0"/>
              <a:pPr/>
              <a:t>3</a:t>
            </a:fld>
            <a:endParaRPr lang="en-US" dirty="0"/>
          </a:p>
        </p:txBody>
      </p:sp>
      <p:sp>
        <p:nvSpPr>
          <p:cNvPr id="21" name="Footer Placeholder 20">
            <a:extLst>
              <a:ext uri="{FF2B5EF4-FFF2-40B4-BE49-F238E27FC236}">
                <a16:creationId xmlns:a16="http://schemas.microsoft.com/office/drawing/2014/main" id="{650CE19B-5E5F-EF40-8BB0-55EB8F05AC70}"/>
              </a:ext>
              <a:ext uri="{C183D7F6-B498-43B3-948B-1728B52AA6E4}">
                <adec:decorative xmlns:adec="http://schemas.microsoft.com/office/drawing/2017/decorative" val="1"/>
              </a:ext>
            </a:extLst>
          </p:cNvPr>
          <p:cNvSpPr>
            <a:spLocks noGrp="1"/>
          </p:cNvSpPr>
          <p:nvPr>
            <p:ph type="ftr" sz="quarter" idx="11"/>
          </p:nvPr>
        </p:nvSpPr>
        <p:spPr>
          <a:xfrm>
            <a:off x="14913946" y="9708934"/>
            <a:ext cx="2895600" cy="365125"/>
          </a:xfrm>
        </p:spPr>
        <p:txBody>
          <a:bodyPr/>
          <a:lstStyle/>
          <a:p>
            <a:r>
              <a:rPr lang="en-US" dirty="0"/>
              <a:t>© Museum of Classical Archaeology 2021</a:t>
            </a:r>
          </a:p>
        </p:txBody>
      </p:sp>
      <p:grpSp>
        <p:nvGrpSpPr>
          <p:cNvPr id="41" name="Group 40" descr="speech bubble: Hello! ">
            <a:extLst>
              <a:ext uri="{FF2B5EF4-FFF2-40B4-BE49-F238E27FC236}">
                <a16:creationId xmlns:a16="http://schemas.microsoft.com/office/drawing/2014/main" id="{E3D1075B-780D-644C-8E6F-6AACEA970200}"/>
              </a:ext>
            </a:extLst>
          </p:cNvPr>
          <p:cNvGrpSpPr/>
          <p:nvPr/>
        </p:nvGrpSpPr>
        <p:grpSpPr>
          <a:xfrm>
            <a:off x="407930" y="2769716"/>
            <a:ext cx="3207921" cy="1871908"/>
            <a:chOff x="-33002" y="2695807"/>
            <a:chExt cx="3207921" cy="1871908"/>
          </a:xfrm>
        </p:grpSpPr>
        <p:pic>
          <p:nvPicPr>
            <p:cNvPr id="8"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3817" y="2695807"/>
              <a:ext cx="2747755" cy="1871908"/>
            </a:xfrm>
            <a:prstGeom prst="rect">
              <a:avLst/>
            </a:prstGeom>
          </p:spPr>
        </p:pic>
        <p:sp>
          <p:nvSpPr>
            <p:cNvPr id="13" name="TextBox 13"/>
            <p:cNvSpPr txBox="1"/>
            <p:nvPr/>
          </p:nvSpPr>
          <p:spPr>
            <a:xfrm>
              <a:off x="-33002" y="2971800"/>
              <a:ext cx="3207921" cy="714047"/>
            </a:xfrm>
            <a:prstGeom prst="rect">
              <a:avLst/>
            </a:prstGeom>
          </p:spPr>
          <p:txBody>
            <a:bodyPr lIns="0" tIns="0" rIns="0" bIns="0" rtlCol="0" anchor="t">
              <a:spAutoFit/>
            </a:bodyPr>
            <a:lstStyle/>
            <a:p>
              <a:pPr algn="ctr">
                <a:lnSpc>
                  <a:spcPts val="5557"/>
                </a:lnSpc>
              </a:pPr>
              <a:r>
                <a:rPr lang="en-US" sz="3969" dirty="0">
                  <a:solidFill>
                    <a:srgbClr val="FFFFFF"/>
                  </a:solidFill>
                  <a:latin typeface="Hatton Bold"/>
                </a:rPr>
                <a:t>Hello!</a:t>
              </a:r>
            </a:p>
          </p:txBody>
        </p:sp>
      </p:grpSp>
      <p:grpSp>
        <p:nvGrpSpPr>
          <p:cNvPr id="39" name="Group 38" descr="speech bubble: Hey! ">
            <a:extLst>
              <a:ext uri="{FF2B5EF4-FFF2-40B4-BE49-F238E27FC236}">
                <a16:creationId xmlns:a16="http://schemas.microsoft.com/office/drawing/2014/main" id="{E7362E1F-BD2A-C642-AAA8-67843F574C98}"/>
              </a:ext>
            </a:extLst>
          </p:cNvPr>
          <p:cNvGrpSpPr/>
          <p:nvPr/>
        </p:nvGrpSpPr>
        <p:grpSpPr>
          <a:xfrm>
            <a:off x="4498736" y="7835404"/>
            <a:ext cx="3657600" cy="1234440"/>
            <a:chOff x="4498736" y="7835404"/>
            <a:chExt cx="3657600" cy="1234440"/>
          </a:xfrm>
        </p:grpSpPr>
        <p:pic>
          <p:nvPicPr>
            <p:cNvPr id="11" name="Picture 1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98736" y="7835404"/>
              <a:ext cx="3657600" cy="1234440"/>
            </a:xfrm>
            <a:prstGeom prst="rect">
              <a:avLst/>
            </a:prstGeom>
          </p:spPr>
        </p:pic>
        <p:sp>
          <p:nvSpPr>
            <p:cNvPr id="15" name="TextBox 15"/>
            <p:cNvSpPr txBox="1"/>
            <p:nvPr/>
          </p:nvSpPr>
          <p:spPr>
            <a:xfrm>
              <a:off x="4723576" y="8049590"/>
              <a:ext cx="3207921" cy="714047"/>
            </a:xfrm>
            <a:prstGeom prst="rect">
              <a:avLst/>
            </a:prstGeom>
          </p:spPr>
          <p:txBody>
            <a:bodyPr lIns="0" tIns="0" rIns="0" bIns="0" rtlCol="0" anchor="t">
              <a:spAutoFit/>
            </a:bodyPr>
            <a:lstStyle/>
            <a:p>
              <a:pPr algn="ctr">
                <a:lnSpc>
                  <a:spcPts val="5557"/>
                </a:lnSpc>
              </a:pPr>
              <a:r>
                <a:rPr lang="en-US" sz="3969" dirty="0">
                  <a:solidFill>
                    <a:srgbClr val="FFFFFF"/>
                  </a:solidFill>
                  <a:latin typeface="Hatton Bold"/>
                </a:rPr>
                <a:t>Hey!</a:t>
              </a:r>
            </a:p>
          </p:txBody>
        </p:sp>
      </p:grpSp>
      <p:grpSp>
        <p:nvGrpSpPr>
          <p:cNvPr id="36" name="Group 35" descr="speech bubble: Hiya! ">
            <a:extLst>
              <a:ext uri="{FF2B5EF4-FFF2-40B4-BE49-F238E27FC236}">
                <a16:creationId xmlns:a16="http://schemas.microsoft.com/office/drawing/2014/main" id="{101394B5-8B23-1746-AD46-248AB96960B4}"/>
              </a:ext>
            </a:extLst>
          </p:cNvPr>
          <p:cNvGrpSpPr/>
          <p:nvPr/>
        </p:nvGrpSpPr>
        <p:grpSpPr>
          <a:xfrm>
            <a:off x="14466762" y="2695807"/>
            <a:ext cx="3207921" cy="2899994"/>
            <a:chOff x="14466762" y="2695807"/>
            <a:chExt cx="3207921" cy="2899994"/>
          </a:xfrm>
        </p:grpSpPr>
        <p:pic>
          <p:nvPicPr>
            <p:cNvPr id="7"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568933" y="2695807"/>
              <a:ext cx="3105750" cy="2899994"/>
            </a:xfrm>
            <a:prstGeom prst="rect">
              <a:avLst/>
            </a:prstGeom>
          </p:spPr>
        </p:pic>
        <p:sp>
          <p:nvSpPr>
            <p:cNvPr id="16" name="TextBox 16"/>
            <p:cNvSpPr txBox="1"/>
            <p:nvPr/>
          </p:nvSpPr>
          <p:spPr>
            <a:xfrm>
              <a:off x="14466762" y="3517461"/>
              <a:ext cx="3207921" cy="714047"/>
            </a:xfrm>
            <a:prstGeom prst="rect">
              <a:avLst/>
            </a:prstGeom>
          </p:spPr>
          <p:txBody>
            <a:bodyPr lIns="0" tIns="0" rIns="0" bIns="0" rtlCol="0" anchor="t">
              <a:spAutoFit/>
            </a:bodyPr>
            <a:lstStyle/>
            <a:p>
              <a:pPr algn="ctr">
                <a:lnSpc>
                  <a:spcPts val="5557"/>
                </a:lnSpc>
              </a:pPr>
              <a:r>
                <a:rPr lang="en-US" sz="3969" dirty="0">
                  <a:solidFill>
                    <a:srgbClr val="FFFFFF"/>
                  </a:solidFill>
                  <a:latin typeface="Hatton Bold"/>
                </a:rPr>
                <a:t>Hi!</a:t>
              </a:r>
            </a:p>
          </p:txBody>
        </p:sp>
      </p:grpSp>
      <p:grpSp>
        <p:nvGrpSpPr>
          <p:cNvPr id="40" name="Group 39">
            <a:extLst>
              <a:ext uri="{FF2B5EF4-FFF2-40B4-BE49-F238E27FC236}">
                <a16:creationId xmlns:a16="http://schemas.microsoft.com/office/drawing/2014/main" id="{BE2D6C72-2BA9-E446-B023-EFFE0C187928}"/>
              </a:ext>
            </a:extLst>
          </p:cNvPr>
          <p:cNvGrpSpPr/>
          <p:nvPr/>
        </p:nvGrpSpPr>
        <p:grpSpPr>
          <a:xfrm>
            <a:off x="213817" y="6581330"/>
            <a:ext cx="3613259" cy="2899994"/>
            <a:chOff x="213817" y="6581330"/>
            <a:chExt cx="3613259" cy="2899994"/>
          </a:xfrm>
        </p:grpSpPr>
        <p:pic>
          <p:nvPicPr>
            <p:cNvPr id="10" name="Picture 10">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510101" y="6581330"/>
              <a:ext cx="3105750" cy="2899994"/>
            </a:xfrm>
            <a:prstGeom prst="rect">
              <a:avLst/>
            </a:prstGeom>
          </p:spPr>
        </p:pic>
        <p:sp>
          <p:nvSpPr>
            <p:cNvPr id="14" name="TextBox 14" descr="speech bubble: What's up? "/>
            <p:cNvSpPr txBox="1"/>
            <p:nvPr/>
          </p:nvSpPr>
          <p:spPr>
            <a:xfrm>
              <a:off x="213817" y="7175193"/>
              <a:ext cx="3613259" cy="1588443"/>
            </a:xfrm>
            <a:prstGeom prst="rect">
              <a:avLst/>
            </a:prstGeom>
          </p:spPr>
          <p:txBody>
            <a:bodyPr lIns="0" tIns="0" rIns="0" bIns="0" rtlCol="0" anchor="t">
              <a:spAutoFit/>
            </a:bodyPr>
            <a:lstStyle/>
            <a:p>
              <a:pPr algn="ctr">
                <a:lnSpc>
                  <a:spcPts val="6259"/>
                </a:lnSpc>
              </a:pPr>
              <a:r>
                <a:rPr lang="en-US" sz="4470" dirty="0">
                  <a:solidFill>
                    <a:srgbClr val="FFFFFF"/>
                  </a:solidFill>
                  <a:latin typeface="Hatton Bold"/>
                </a:rPr>
                <a:t>What's</a:t>
              </a:r>
            </a:p>
            <a:p>
              <a:pPr algn="ctr">
                <a:lnSpc>
                  <a:spcPts val="6259"/>
                </a:lnSpc>
              </a:pPr>
              <a:r>
                <a:rPr lang="en-US" sz="4470" dirty="0">
                  <a:solidFill>
                    <a:srgbClr val="FFFFFF"/>
                  </a:solidFill>
                  <a:latin typeface="Hatton Bold"/>
                </a:rPr>
                <a:t> up?</a:t>
              </a:r>
            </a:p>
          </p:txBody>
        </p:sp>
      </p:grpSp>
      <p:grpSp>
        <p:nvGrpSpPr>
          <p:cNvPr id="37" name="Group 36" descr="speech bubble: How are you? ">
            <a:extLst>
              <a:ext uri="{FF2B5EF4-FFF2-40B4-BE49-F238E27FC236}">
                <a16:creationId xmlns:a16="http://schemas.microsoft.com/office/drawing/2014/main" id="{CB28D9B6-FF85-2E4E-8B5C-56F9748ECAF0}"/>
              </a:ext>
            </a:extLst>
          </p:cNvPr>
          <p:cNvGrpSpPr/>
          <p:nvPr/>
        </p:nvGrpSpPr>
        <p:grpSpPr>
          <a:xfrm>
            <a:off x="13865461" y="7423924"/>
            <a:ext cx="3928210" cy="2057400"/>
            <a:chOff x="13865461" y="7423924"/>
            <a:chExt cx="3928210" cy="2057400"/>
          </a:xfrm>
        </p:grpSpPr>
        <p:pic>
          <p:nvPicPr>
            <p:cNvPr id="9" name="Picture 9">
              <a:extLs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3865461" y="7423924"/>
              <a:ext cx="3928210" cy="2057400"/>
            </a:xfrm>
            <a:prstGeom prst="rect">
              <a:avLst/>
            </a:prstGeom>
          </p:spPr>
        </p:pic>
        <p:sp>
          <p:nvSpPr>
            <p:cNvPr id="17" name="TextBox 17"/>
            <p:cNvSpPr txBox="1"/>
            <p:nvPr/>
          </p:nvSpPr>
          <p:spPr>
            <a:xfrm>
              <a:off x="14225606" y="7621595"/>
              <a:ext cx="3207921" cy="1414616"/>
            </a:xfrm>
            <a:prstGeom prst="rect">
              <a:avLst/>
            </a:prstGeom>
          </p:spPr>
          <p:txBody>
            <a:bodyPr lIns="0" tIns="0" rIns="0" bIns="0" rtlCol="0" anchor="t">
              <a:spAutoFit/>
            </a:bodyPr>
            <a:lstStyle/>
            <a:p>
              <a:pPr algn="ctr">
                <a:lnSpc>
                  <a:spcPts val="5557"/>
                </a:lnSpc>
              </a:pPr>
              <a:r>
                <a:rPr lang="en-US" sz="3969" dirty="0">
                  <a:solidFill>
                    <a:srgbClr val="FFFFFF"/>
                  </a:solidFill>
                  <a:latin typeface="Hatton Bold"/>
                </a:rPr>
                <a:t>How are you?</a:t>
              </a:r>
            </a:p>
          </p:txBody>
        </p:sp>
      </p:grpSp>
      <p:grpSp>
        <p:nvGrpSpPr>
          <p:cNvPr id="38" name="Group 37" descr="speech bubble: Good Morning! ">
            <a:extLst>
              <a:ext uri="{FF2B5EF4-FFF2-40B4-BE49-F238E27FC236}">
                <a16:creationId xmlns:a16="http://schemas.microsoft.com/office/drawing/2014/main" id="{93C83031-8679-5C45-8F24-053F5B68E14B}"/>
              </a:ext>
            </a:extLst>
          </p:cNvPr>
          <p:cNvGrpSpPr/>
          <p:nvPr/>
        </p:nvGrpSpPr>
        <p:grpSpPr>
          <a:xfrm>
            <a:off x="8837341" y="7735895"/>
            <a:ext cx="4349980" cy="1745429"/>
            <a:chOff x="8837341" y="7735895"/>
            <a:chExt cx="4349980" cy="1745429"/>
          </a:xfrm>
        </p:grpSpPr>
        <p:pic>
          <p:nvPicPr>
            <p:cNvPr id="12" name="Picture 12">
              <a:extLs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837341" y="7735895"/>
              <a:ext cx="4349980" cy="1745429"/>
            </a:xfrm>
            <a:prstGeom prst="rect">
              <a:avLst/>
            </a:prstGeom>
          </p:spPr>
        </p:pic>
        <p:sp>
          <p:nvSpPr>
            <p:cNvPr id="18" name="TextBox 18"/>
            <p:cNvSpPr txBox="1"/>
            <p:nvPr/>
          </p:nvSpPr>
          <p:spPr>
            <a:xfrm>
              <a:off x="9645864" y="7959468"/>
              <a:ext cx="2732935" cy="1203033"/>
            </a:xfrm>
            <a:prstGeom prst="rect">
              <a:avLst/>
            </a:prstGeom>
          </p:spPr>
          <p:txBody>
            <a:bodyPr lIns="0" tIns="0" rIns="0" bIns="0" rtlCol="0" anchor="t">
              <a:spAutoFit/>
            </a:bodyPr>
            <a:lstStyle/>
            <a:p>
              <a:pPr algn="ctr">
                <a:lnSpc>
                  <a:spcPts val="4734"/>
                </a:lnSpc>
              </a:pPr>
              <a:r>
                <a:rPr lang="en-US" sz="3381" dirty="0">
                  <a:solidFill>
                    <a:srgbClr val="FFFFFF"/>
                  </a:solidFill>
                  <a:latin typeface="Hatton Bold"/>
                </a:rPr>
                <a:t>Good morning!</a:t>
              </a:r>
            </a:p>
          </p:txBody>
        </p:sp>
      </p:grpSp>
      <p:grpSp>
        <p:nvGrpSpPr>
          <p:cNvPr id="31" name="Group 30">
            <a:extLst>
              <a:ext uri="{FF2B5EF4-FFF2-40B4-BE49-F238E27FC236}">
                <a16:creationId xmlns:a16="http://schemas.microsoft.com/office/drawing/2014/main" id="{9E580FD6-F657-664E-84DE-DB5F0D177C24}"/>
              </a:ext>
            </a:extLst>
          </p:cNvPr>
          <p:cNvGrpSpPr/>
          <p:nvPr/>
        </p:nvGrpSpPr>
        <p:grpSpPr>
          <a:xfrm>
            <a:off x="3356704" y="2979195"/>
            <a:ext cx="10690542" cy="4114800"/>
            <a:chOff x="3174919" y="3086100"/>
            <a:chExt cx="10690542" cy="4114800"/>
          </a:xfrm>
        </p:grpSpPr>
        <p:pic>
          <p:nvPicPr>
            <p:cNvPr id="32" name="Picture 2" descr="image of a young girl&#10;">
              <a:extLst>
                <a:ext uri="{FF2B5EF4-FFF2-40B4-BE49-F238E27FC236}">
                  <a16:creationId xmlns:a16="http://schemas.microsoft.com/office/drawing/2014/main" id="{2CE25803-C245-F546-B8F7-63FE282645D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174919" y="3086100"/>
              <a:ext cx="2180844" cy="4114800"/>
            </a:xfrm>
            <a:prstGeom prst="rect">
              <a:avLst/>
            </a:prstGeom>
          </p:spPr>
        </p:pic>
        <p:pic>
          <p:nvPicPr>
            <p:cNvPr id="33" name="Picture 3" descr="image of a young boy">
              <a:extLst>
                <a:ext uri="{FF2B5EF4-FFF2-40B4-BE49-F238E27FC236}">
                  <a16:creationId xmlns:a16="http://schemas.microsoft.com/office/drawing/2014/main" id="{951539EE-BDCA-6A4E-A51F-78DB5EF3316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5944631" y="3086100"/>
              <a:ext cx="2211705" cy="4114800"/>
            </a:xfrm>
            <a:prstGeom prst="rect">
              <a:avLst/>
            </a:prstGeom>
          </p:spPr>
        </p:pic>
        <p:pic>
          <p:nvPicPr>
            <p:cNvPr id="34" name="Picture 4" descr="image of a young girl">
              <a:extLst>
                <a:ext uri="{FF2B5EF4-FFF2-40B4-BE49-F238E27FC236}">
                  <a16:creationId xmlns:a16="http://schemas.microsoft.com/office/drawing/2014/main" id="{A31184F9-A07F-F942-9E82-908751D96E4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8837341" y="3086100"/>
              <a:ext cx="2458593" cy="4114800"/>
            </a:xfrm>
            <a:prstGeom prst="rect">
              <a:avLst/>
            </a:prstGeom>
          </p:spPr>
        </p:pic>
        <p:pic>
          <p:nvPicPr>
            <p:cNvPr id="35" name="Picture 5" descr="image of a young boy ">
              <a:extLst>
                <a:ext uri="{FF2B5EF4-FFF2-40B4-BE49-F238E27FC236}">
                  <a16:creationId xmlns:a16="http://schemas.microsoft.com/office/drawing/2014/main" id="{C3286119-D84A-C049-ADE0-8169A40BC4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1782344" y="3086100"/>
              <a:ext cx="2083117" cy="411480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5A8FF95-DE03-D74C-A7BE-9BDB9A791B3B}"/>
              </a:ext>
            </a:extLst>
          </p:cNvPr>
          <p:cNvSpPr>
            <a:spLocks noGrp="1"/>
          </p:cNvSpPr>
          <p:nvPr>
            <p:ph type="title"/>
          </p:nvPr>
        </p:nvSpPr>
        <p:spPr>
          <a:xfrm>
            <a:off x="1115791" y="1239675"/>
            <a:ext cx="4967367" cy="1143000"/>
          </a:xfrm>
        </p:spPr>
        <p:txBody>
          <a:bodyPr>
            <a:normAutofit fontScale="90000"/>
          </a:bodyPr>
          <a:lstStyle/>
          <a:p>
            <a:r>
              <a:rPr lang="en-US" sz="6000" dirty="0">
                <a:solidFill>
                  <a:srgbClr val="000000"/>
                </a:solidFill>
                <a:latin typeface="Hatton Bold"/>
              </a:rPr>
              <a:t>Salve and Vale!</a:t>
            </a:r>
            <a:endParaRPr lang="en-GB" sz="6000" dirty="0"/>
          </a:p>
        </p:txBody>
      </p:sp>
      <p:sp>
        <p:nvSpPr>
          <p:cNvPr id="14" name="Content Placeholder 13">
            <a:extLst>
              <a:ext uri="{FF2B5EF4-FFF2-40B4-BE49-F238E27FC236}">
                <a16:creationId xmlns:a16="http://schemas.microsoft.com/office/drawing/2014/main" id="{B3A7DD7D-CF72-8347-A44E-F907C85741EC}"/>
              </a:ext>
            </a:extLst>
          </p:cNvPr>
          <p:cNvSpPr>
            <a:spLocks noGrp="1"/>
          </p:cNvSpPr>
          <p:nvPr>
            <p:ph sz="half" idx="1"/>
          </p:nvPr>
        </p:nvSpPr>
        <p:spPr>
          <a:xfrm>
            <a:off x="2147185" y="3775850"/>
            <a:ext cx="6781800" cy="5345332"/>
          </a:xfrm>
        </p:spPr>
        <p:txBody>
          <a:bodyPr>
            <a:normAutofit/>
          </a:bodyPr>
          <a:lstStyle/>
          <a:p>
            <a:pPr marL="0" indent="0">
              <a:lnSpc>
                <a:spcPts val="4759"/>
              </a:lnSpc>
              <a:buNone/>
            </a:pPr>
            <a:r>
              <a:rPr lang="en-US" sz="4400" dirty="0">
                <a:solidFill>
                  <a:srgbClr val="000000"/>
                </a:solidFill>
                <a:latin typeface="Open Sans Light"/>
              </a:rPr>
              <a:t>In Latin, </a:t>
            </a:r>
            <a:r>
              <a:rPr lang="en-US" sz="4400" dirty="0">
                <a:solidFill>
                  <a:srgbClr val="CD584E"/>
                </a:solidFill>
                <a:latin typeface="Open Sans Light Bold Italics"/>
              </a:rPr>
              <a:t>salve</a:t>
            </a:r>
            <a:r>
              <a:rPr lang="en-US" sz="4400" dirty="0">
                <a:solidFill>
                  <a:srgbClr val="000000"/>
                </a:solidFill>
                <a:latin typeface="Open Sans Light"/>
              </a:rPr>
              <a:t> means hello! Or good morning!</a:t>
            </a:r>
          </a:p>
          <a:p>
            <a:pPr>
              <a:lnSpc>
                <a:spcPts val="4759"/>
              </a:lnSpc>
            </a:pPr>
            <a:endParaRPr lang="en-US" sz="4400" dirty="0">
              <a:solidFill>
                <a:srgbClr val="000000"/>
              </a:solidFill>
              <a:latin typeface="Open Sans Light"/>
            </a:endParaRPr>
          </a:p>
          <a:p>
            <a:pPr marL="0" indent="0">
              <a:lnSpc>
                <a:spcPts val="4759"/>
              </a:lnSpc>
              <a:buNone/>
            </a:pPr>
            <a:r>
              <a:rPr lang="en-US" sz="4400" dirty="0">
                <a:solidFill>
                  <a:srgbClr val="CD584E"/>
                </a:solidFill>
                <a:latin typeface="Open Sans Light Bold Italics"/>
              </a:rPr>
              <a:t>Vale</a:t>
            </a:r>
            <a:r>
              <a:rPr lang="en-US" sz="4400" dirty="0">
                <a:solidFill>
                  <a:srgbClr val="000000"/>
                </a:solidFill>
                <a:latin typeface="Open Sans Light"/>
              </a:rPr>
              <a:t> is how you say goodbye in Latin. </a:t>
            </a:r>
          </a:p>
          <a:p>
            <a:endParaRPr lang="en-GB" sz="4400" dirty="0"/>
          </a:p>
        </p:txBody>
      </p:sp>
      <p:sp>
        <p:nvSpPr>
          <p:cNvPr id="12" name="Slide Number Placeholder 11">
            <a:extLst>
              <a:ext uri="{FF2B5EF4-FFF2-40B4-BE49-F238E27FC236}">
                <a16:creationId xmlns:a16="http://schemas.microsoft.com/office/drawing/2014/main" id="{D6E00ABC-23AA-F545-9830-4C7E7AED510B}"/>
              </a:ext>
              <a:ext uri="{C183D7F6-B498-43B3-948B-1728B52AA6E4}">
                <adec:decorative xmlns:adec="http://schemas.microsoft.com/office/drawing/2017/decorative" val="1"/>
              </a:ext>
            </a:extLst>
          </p:cNvPr>
          <p:cNvSpPr>
            <a:spLocks noGrp="1"/>
          </p:cNvSpPr>
          <p:nvPr>
            <p:ph type="sldNum" sz="quarter" idx="12"/>
          </p:nvPr>
        </p:nvSpPr>
        <p:spPr>
          <a:xfrm>
            <a:off x="12195866" y="9545320"/>
            <a:ext cx="2133600" cy="365125"/>
          </a:xfrm>
        </p:spPr>
        <p:txBody>
          <a:bodyPr/>
          <a:lstStyle/>
          <a:p>
            <a:fld id="{B6F15528-21DE-4FAA-801E-634DDDAF4B2B}" type="slidenum">
              <a:rPr lang="en-US" smtClean="0"/>
              <a:pPr/>
              <a:t>4</a:t>
            </a:fld>
            <a:endParaRPr lang="en-US" dirty="0"/>
          </a:p>
        </p:txBody>
      </p:sp>
      <p:sp>
        <p:nvSpPr>
          <p:cNvPr id="11" name="Footer Placeholder 10">
            <a:extLst>
              <a:ext uri="{FF2B5EF4-FFF2-40B4-BE49-F238E27FC236}">
                <a16:creationId xmlns:a16="http://schemas.microsoft.com/office/drawing/2014/main" id="{D04ABB51-E21B-CD41-9074-CAAE95C13D31}"/>
              </a:ext>
              <a:ext uri="{C183D7F6-B498-43B3-948B-1728B52AA6E4}">
                <adec:decorative xmlns:adec="http://schemas.microsoft.com/office/drawing/2017/decorative" val="1"/>
              </a:ext>
            </a:extLst>
          </p:cNvPr>
          <p:cNvSpPr>
            <a:spLocks noGrp="1"/>
          </p:cNvSpPr>
          <p:nvPr>
            <p:ph type="ftr" sz="quarter" idx="11"/>
          </p:nvPr>
        </p:nvSpPr>
        <p:spPr>
          <a:xfrm>
            <a:off x="14778340" y="9549509"/>
            <a:ext cx="2895600" cy="365125"/>
          </a:xfrm>
        </p:spPr>
        <p:txBody>
          <a:bodyPr/>
          <a:lstStyle/>
          <a:p>
            <a:r>
              <a:rPr lang="en-US" dirty="0"/>
              <a:t>© Museum of Classical Archaeology 2021</a:t>
            </a:r>
          </a:p>
        </p:txBody>
      </p:sp>
      <p:pic>
        <p:nvPicPr>
          <p:cNvPr id="2" name="Picture 2" descr="Comic style image of a man and woman dressed like ancient romans "/>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59016" y="1301905"/>
            <a:ext cx="6176152" cy="7956395"/>
          </a:xfrm>
          <a:prstGeom prst="rect">
            <a:avLst/>
          </a:prstGeom>
        </p:spPr>
      </p:pic>
      <p:grpSp>
        <p:nvGrpSpPr>
          <p:cNvPr id="18" name="Group 17">
            <a:extLst>
              <a:ext uri="{FF2B5EF4-FFF2-40B4-BE49-F238E27FC236}">
                <a16:creationId xmlns:a16="http://schemas.microsoft.com/office/drawing/2014/main" id="{7462B4E4-F191-9B4A-9C00-6B3EAC01EF9D}"/>
              </a:ext>
            </a:extLst>
          </p:cNvPr>
          <p:cNvGrpSpPr/>
          <p:nvPr/>
        </p:nvGrpSpPr>
        <p:grpSpPr>
          <a:xfrm>
            <a:off x="6298174" y="828133"/>
            <a:ext cx="3529993" cy="2528358"/>
            <a:chOff x="6298174" y="828133"/>
            <a:chExt cx="3529993" cy="2528358"/>
          </a:xfrm>
        </p:grpSpPr>
        <p:pic>
          <p:nvPicPr>
            <p:cNvPr id="3" name="Picture 3" descr="speech bubble: Salve Quintus! "/>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8174" y="828133"/>
              <a:ext cx="3529993" cy="2528358"/>
            </a:xfrm>
            <a:prstGeom prst="rect">
              <a:avLst/>
            </a:prstGeom>
          </p:spPr>
        </p:pic>
        <p:sp>
          <p:nvSpPr>
            <p:cNvPr id="7" name="TextBox 7"/>
            <p:cNvSpPr txBox="1"/>
            <p:nvPr/>
          </p:nvSpPr>
          <p:spPr>
            <a:xfrm>
              <a:off x="6298174" y="1206655"/>
              <a:ext cx="3529993" cy="1209040"/>
            </a:xfrm>
            <a:prstGeom prst="rect">
              <a:avLst/>
            </a:prstGeom>
          </p:spPr>
          <p:txBody>
            <a:bodyPr lIns="0" tIns="0" rIns="0" bIns="0" rtlCol="0" anchor="t">
              <a:spAutoFit/>
            </a:bodyPr>
            <a:lstStyle/>
            <a:p>
              <a:pPr algn="ctr">
                <a:lnSpc>
                  <a:spcPts val="4759"/>
                </a:lnSpc>
              </a:pPr>
              <a:r>
                <a:rPr lang="en-US" sz="3400" dirty="0">
                  <a:solidFill>
                    <a:srgbClr val="CD584E"/>
                  </a:solidFill>
                  <a:latin typeface="Hatton Bold"/>
                </a:rPr>
                <a:t>Salve </a:t>
              </a:r>
            </a:p>
            <a:p>
              <a:pPr algn="ctr">
                <a:lnSpc>
                  <a:spcPts val="4759"/>
                </a:lnSpc>
              </a:pPr>
              <a:r>
                <a:rPr lang="en-US" sz="3399" dirty="0">
                  <a:solidFill>
                    <a:srgbClr val="CD584E"/>
                  </a:solidFill>
                  <a:latin typeface="Hatton Bold"/>
                </a:rPr>
                <a:t>Quintus</a:t>
              </a:r>
              <a:r>
                <a:rPr lang="en-US" sz="3400" dirty="0">
                  <a:solidFill>
                    <a:srgbClr val="CD584E"/>
                  </a:solidFill>
                  <a:latin typeface="Hatton Bold"/>
                </a:rPr>
                <a:t>!</a:t>
              </a:r>
            </a:p>
          </p:txBody>
        </p:sp>
      </p:grpSp>
      <p:grpSp>
        <p:nvGrpSpPr>
          <p:cNvPr id="16" name="Group 15">
            <a:extLst>
              <a:ext uri="{FF2B5EF4-FFF2-40B4-BE49-F238E27FC236}">
                <a16:creationId xmlns:a16="http://schemas.microsoft.com/office/drawing/2014/main" id="{5E1D23D7-4D1D-F04F-A005-213B9983D8BD}"/>
              </a:ext>
            </a:extLst>
          </p:cNvPr>
          <p:cNvGrpSpPr/>
          <p:nvPr/>
        </p:nvGrpSpPr>
        <p:grpSpPr>
          <a:xfrm>
            <a:off x="14140899" y="373427"/>
            <a:ext cx="3529993" cy="2258235"/>
            <a:chOff x="14140899" y="373427"/>
            <a:chExt cx="3529993" cy="2258235"/>
          </a:xfrm>
        </p:grpSpPr>
        <p:pic>
          <p:nvPicPr>
            <p:cNvPr id="4" name="Picture 4" descr="speech bubble: Salve Julia! ">
              <a:extLs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329466" y="373427"/>
              <a:ext cx="3152858" cy="2258235"/>
            </a:xfrm>
            <a:prstGeom prst="rect">
              <a:avLst/>
            </a:prstGeom>
          </p:spPr>
        </p:pic>
        <p:sp>
          <p:nvSpPr>
            <p:cNvPr id="8" name="TextBox 8"/>
            <p:cNvSpPr txBox="1"/>
            <p:nvPr/>
          </p:nvSpPr>
          <p:spPr>
            <a:xfrm>
              <a:off x="14140899" y="649760"/>
              <a:ext cx="3529993" cy="1209040"/>
            </a:xfrm>
            <a:prstGeom prst="rect">
              <a:avLst/>
            </a:prstGeom>
          </p:spPr>
          <p:txBody>
            <a:bodyPr lIns="0" tIns="0" rIns="0" bIns="0" rtlCol="0" anchor="t">
              <a:spAutoFit/>
            </a:bodyPr>
            <a:lstStyle/>
            <a:p>
              <a:pPr algn="ctr">
                <a:lnSpc>
                  <a:spcPts val="4759"/>
                </a:lnSpc>
              </a:pPr>
              <a:r>
                <a:rPr lang="en-US" sz="3400">
                  <a:solidFill>
                    <a:srgbClr val="CD584E"/>
                  </a:solidFill>
                  <a:latin typeface="Hatton Bold"/>
                </a:rPr>
                <a:t>Salve </a:t>
              </a:r>
            </a:p>
            <a:p>
              <a:pPr algn="ctr">
                <a:lnSpc>
                  <a:spcPts val="4759"/>
                </a:lnSpc>
              </a:pPr>
              <a:r>
                <a:rPr lang="en-US" sz="3399">
                  <a:solidFill>
                    <a:srgbClr val="CD584E"/>
                  </a:solidFill>
                  <a:latin typeface="Hatton Bold"/>
                </a:rPr>
                <a:t>Julia</a:t>
              </a:r>
              <a:r>
                <a:rPr lang="en-US" sz="3400">
                  <a:solidFill>
                    <a:srgbClr val="CD584E"/>
                  </a:solidFill>
                  <a:latin typeface="Hatton Bold"/>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0610AA9-5832-554F-8D5C-F71242423236}"/>
              </a:ext>
            </a:extLst>
          </p:cNvPr>
          <p:cNvSpPr>
            <a:spLocks noGrp="1"/>
          </p:cNvSpPr>
          <p:nvPr>
            <p:ph type="title"/>
          </p:nvPr>
        </p:nvSpPr>
        <p:spPr>
          <a:xfrm>
            <a:off x="886968" y="819406"/>
            <a:ext cx="8229600" cy="1143000"/>
          </a:xfrm>
        </p:spPr>
        <p:txBody>
          <a:bodyPr/>
          <a:lstStyle/>
          <a:p>
            <a:r>
              <a:rPr lang="en-US" dirty="0">
                <a:solidFill>
                  <a:srgbClr val="000000"/>
                </a:solidFill>
                <a:latin typeface="Hatton Bold"/>
              </a:rPr>
              <a:t>Greetings Continued.</a:t>
            </a:r>
            <a:endParaRPr lang="en-GB" dirty="0"/>
          </a:p>
        </p:txBody>
      </p:sp>
      <p:sp>
        <p:nvSpPr>
          <p:cNvPr id="15" name="Content Placeholder 14">
            <a:extLst>
              <a:ext uri="{FF2B5EF4-FFF2-40B4-BE49-F238E27FC236}">
                <a16:creationId xmlns:a16="http://schemas.microsoft.com/office/drawing/2014/main" id="{79C7C800-3170-2247-89AE-F56F38CE2A0B}"/>
              </a:ext>
            </a:extLst>
          </p:cNvPr>
          <p:cNvSpPr>
            <a:spLocks noGrp="1"/>
          </p:cNvSpPr>
          <p:nvPr>
            <p:ph idx="1"/>
          </p:nvPr>
        </p:nvSpPr>
        <p:spPr>
          <a:xfrm>
            <a:off x="1122908" y="2729506"/>
            <a:ext cx="10647729" cy="6896100"/>
          </a:xfrm>
        </p:spPr>
        <p:txBody>
          <a:bodyPr>
            <a:normAutofit/>
          </a:bodyPr>
          <a:lstStyle/>
          <a:p>
            <a:pPr marL="0" indent="0">
              <a:lnSpc>
                <a:spcPts val="6009"/>
              </a:lnSpc>
              <a:buNone/>
            </a:pPr>
            <a:r>
              <a:rPr lang="en-US" sz="3600" dirty="0">
                <a:solidFill>
                  <a:srgbClr val="000000"/>
                </a:solidFill>
                <a:latin typeface="Open Sans Light"/>
              </a:rPr>
              <a:t>You could also greet someone by asking, how are you?</a:t>
            </a:r>
          </a:p>
          <a:p>
            <a:pPr>
              <a:lnSpc>
                <a:spcPts val="6009"/>
              </a:lnSpc>
            </a:pPr>
            <a:endParaRPr lang="en-US" sz="3600" dirty="0">
              <a:solidFill>
                <a:srgbClr val="000000"/>
              </a:solidFill>
              <a:latin typeface="Open Sans Light"/>
            </a:endParaRPr>
          </a:p>
          <a:p>
            <a:pPr marL="0" indent="0">
              <a:lnSpc>
                <a:spcPts val="6009"/>
              </a:lnSpc>
              <a:buNone/>
            </a:pPr>
            <a:r>
              <a:rPr lang="en-US" sz="3600" dirty="0">
                <a:solidFill>
                  <a:srgbClr val="000000"/>
                </a:solidFill>
                <a:latin typeface="Open Sans Light"/>
              </a:rPr>
              <a:t>Or if you want to speak like a Roman:</a:t>
            </a:r>
          </a:p>
          <a:p>
            <a:pPr marL="0" indent="0">
              <a:lnSpc>
                <a:spcPts val="6009"/>
              </a:lnSpc>
              <a:buNone/>
            </a:pPr>
            <a:r>
              <a:rPr lang="en-US" sz="3600" dirty="0">
                <a:solidFill>
                  <a:srgbClr val="CD584E"/>
                </a:solidFill>
                <a:latin typeface="Open Sans Light Bold Italics"/>
              </a:rPr>
              <a:t>quid </a:t>
            </a:r>
            <a:r>
              <a:rPr lang="en-US" sz="3600" dirty="0" err="1">
                <a:solidFill>
                  <a:srgbClr val="CD584E"/>
                </a:solidFill>
                <a:latin typeface="Open Sans Light Bold Italics"/>
              </a:rPr>
              <a:t>agis</a:t>
            </a:r>
            <a:r>
              <a:rPr lang="en-US" sz="3600" dirty="0">
                <a:solidFill>
                  <a:srgbClr val="CD584E"/>
                </a:solidFill>
                <a:latin typeface="Open Sans Light Bold Italics"/>
              </a:rPr>
              <a:t>?</a:t>
            </a:r>
          </a:p>
          <a:p>
            <a:pPr marL="0" indent="0">
              <a:lnSpc>
                <a:spcPts val="6009"/>
              </a:lnSpc>
              <a:buNone/>
            </a:pPr>
            <a:endParaRPr lang="en-US" sz="3600" dirty="0">
              <a:solidFill>
                <a:srgbClr val="CD584E"/>
              </a:solidFill>
              <a:latin typeface="Open Sans Light Bold Italics"/>
            </a:endParaRPr>
          </a:p>
          <a:p>
            <a:pPr marL="0" indent="0" algn="ctr">
              <a:lnSpc>
                <a:spcPts val="6009"/>
              </a:lnSpc>
              <a:buNone/>
            </a:pPr>
            <a:r>
              <a:rPr lang="en-US" sz="3600" dirty="0">
                <a:solidFill>
                  <a:srgbClr val="CD584E"/>
                </a:solidFill>
                <a:latin typeface="Open Sans Light Bold Italics"/>
              </a:rPr>
              <a:t>bene</a:t>
            </a:r>
            <a:r>
              <a:rPr lang="en-US" sz="3600" dirty="0">
                <a:solidFill>
                  <a:srgbClr val="000000"/>
                </a:solidFill>
                <a:latin typeface="Open Sans Light"/>
              </a:rPr>
              <a:t> means that this boy is feeling good!</a:t>
            </a:r>
          </a:p>
        </p:txBody>
      </p:sp>
      <p:grpSp>
        <p:nvGrpSpPr>
          <p:cNvPr id="5" name="Group 5" descr="speech bubble: quid agis?"/>
          <p:cNvGrpSpPr/>
          <p:nvPr/>
        </p:nvGrpSpPr>
        <p:grpSpPr>
          <a:xfrm>
            <a:off x="10458765" y="409774"/>
            <a:ext cx="3262592" cy="2475492"/>
            <a:chOff x="0" y="0"/>
            <a:chExt cx="4350123" cy="3300656"/>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0"/>
              <a:ext cx="4350123" cy="3300656"/>
            </a:xfrm>
            <a:prstGeom prst="rect">
              <a:avLst/>
            </a:prstGeom>
          </p:spPr>
        </p:pic>
        <p:sp>
          <p:nvSpPr>
            <p:cNvPr id="7" name="TextBox 7"/>
            <p:cNvSpPr txBox="1"/>
            <p:nvPr/>
          </p:nvSpPr>
          <p:spPr>
            <a:xfrm>
              <a:off x="499749" y="489461"/>
              <a:ext cx="3350626" cy="818715"/>
            </a:xfrm>
            <a:prstGeom prst="rect">
              <a:avLst/>
            </a:prstGeom>
          </p:spPr>
          <p:txBody>
            <a:bodyPr lIns="0" tIns="0" rIns="0" bIns="0" rtlCol="0" anchor="t">
              <a:spAutoFit/>
            </a:bodyPr>
            <a:lstStyle/>
            <a:p>
              <a:pPr algn="ctr">
                <a:lnSpc>
                  <a:spcPts val="4961"/>
                </a:lnSpc>
              </a:pPr>
              <a:r>
                <a:rPr lang="en-US" sz="3543" dirty="0">
                  <a:solidFill>
                    <a:srgbClr val="CD584E"/>
                  </a:solidFill>
                  <a:latin typeface="Hatton Bold"/>
                </a:rPr>
                <a:t>quid </a:t>
              </a:r>
              <a:r>
                <a:rPr lang="en-US" sz="3543" dirty="0" err="1">
                  <a:solidFill>
                    <a:srgbClr val="CD584E"/>
                  </a:solidFill>
                  <a:latin typeface="Hatton Bold"/>
                </a:rPr>
                <a:t>agis</a:t>
              </a:r>
              <a:r>
                <a:rPr lang="en-US" sz="3543" dirty="0">
                  <a:solidFill>
                    <a:srgbClr val="CD584E"/>
                  </a:solidFill>
                  <a:latin typeface="Hatton Bold"/>
                </a:rPr>
                <a:t>?</a:t>
              </a:r>
            </a:p>
          </p:txBody>
        </p:sp>
      </p:grpSp>
      <p:grpSp>
        <p:nvGrpSpPr>
          <p:cNvPr id="16" name="Group 15">
            <a:extLst>
              <a:ext uri="{FF2B5EF4-FFF2-40B4-BE49-F238E27FC236}">
                <a16:creationId xmlns:a16="http://schemas.microsoft.com/office/drawing/2014/main" id="{DF951845-0293-6E44-BBDD-F363BD5391AE}"/>
              </a:ext>
            </a:extLst>
          </p:cNvPr>
          <p:cNvGrpSpPr/>
          <p:nvPr/>
        </p:nvGrpSpPr>
        <p:grpSpPr>
          <a:xfrm>
            <a:off x="11458104" y="2885265"/>
            <a:ext cx="3859210" cy="2258235"/>
            <a:chOff x="11458104" y="2885265"/>
            <a:chExt cx="3859210" cy="2258235"/>
          </a:xfrm>
        </p:grpSpPr>
        <p:sp>
          <p:nvSpPr>
            <p:cNvPr id="8" name="TextBox 8"/>
            <p:cNvSpPr txBox="1"/>
            <p:nvPr/>
          </p:nvSpPr>
          <p:spPr>
            <a:xfrm>
              <a:off x="11458104" y="3261752"/>
              <a:ext cx="3859210" cy="752630"/>
            </a:xfrm>
            <a:prstGeom prst="rect">
              <a:avLst/>
            </a:prstGeom>
          </p:spPr>
          <p:txBody>
            <a:bodyPr lIns="0" tIns="0" rIns="0" bIns="0" rtlCol="0" anchor="t">
              <a:spAutoFit/>
            </a:bodyPr>
            <a:lstStyle/>
            <a:p>
              <a:pPr algn="ctr">
                <a:lnSpc>
                  <a:spcPts val="5826"/>
                </a:lnSpc>
              </a:pPr>
              <a:r>
                <a:rPr lang="en-US" sz="4161">
                  <a:solidFill>
                    <a:srgbClr val="CD584E"/>
                  </a:solidFill>
                  <a:latin typeface="Hatton Bold"/>
                </a:rPr>
                <a:t>bene!</a:t>
              </a:r>
            </a:p>
          </p:txBody>
        </p:sp>
        <p:pic>
          <p:nvPicPr>
            <p:cNvPr id="3" name="Picture 3" descr="speech bubble: ben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811281" y="2885265"/>
              <a:ext cx="3152858" cy="2258235"/>
            </a:xfrm>
            <a:prstGeom prst="rect">
              <a:avLst/>
            </a:prstGeom>
          </p:spPr>
        </p:pic>
      </p:grpSp>
      <p:pic>
        <p:nvPicPr>
          <p:cNvPr id="4" name="Picture 4" descr="image of a young roman boy"/>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964139" y="3699980"/>
            <a:ext cx="2295161" cy="6182253"/>
          </a:xfrm>
          <a:prstGeom prst="rect">
            <a:avLst/>
          </a:prstGeom>
        </p:spPr>
      </p:pic>
      <p:sp>
        <p:nvSpPr>
          <p:cNvPr id="12" name="Footer Placeholder 11">
            <a:extLst>
              <a:ext uri="{FF2B5EF4-FFF2-40B4-BE49-F238E27FC236}">
                <a16:creationId xmlns:a16="http://schemas.microsoft.com/office/drawing/2014/main" id="{A920812C-7C18-EF46-A479-C9A28D28915A}"/>
              </a:ext>
              <a:ext uri="{C183D7F6-B498-43B3-948B-1728B52AA6E4}">
                <adec:decorative xmlns:adec="http://schemas.microsoft.com/office/drawing/2017/decorative" val="1"/>
              </a:ext>
            </a:extLst>
          </p:cNvPr>
          <p:cNvSpPr>
            <a:spLocks noGrp="1"/>
          </p:cNvSpPr>
          <p:nvPr>
            <p:ph type="ftr" sz="quarter" idx="11"/>
          </p:nvPr>
        </p:nvSpPr>
        <p:spPr>
          <a:xfrm>
            <a:off x="609346" y="9699670"/>
            <a:ext cx="2895600" cy="365125"/>
          </a:xfrm>
        </p:spPr>
        <p:txBody>
          <a:bodyPr/>
          <a:lstStyle/>
          <a:p>
            <a:r>
              <a:rPr lang="en-US"/>
              <a:t>© Museum of Classical Archaeology 2021</a:t>
            </a:r>
          </a:p>
        </p:txBody>
      </p:sp>
      <p:sp>
        <p:nvSpPr>
          <p:cNvPr id="13" name="Slide Number Placeholder 12">
            <a:extLst>
              <a:ext uri="{FF2B5EF4-FFF2-40B4-BE49-F238E27FC236}">
                <a16:creationId xmlns:a16="http://schemas.microsoft.com/office/drawing/2014/main" id="{22BE9EE3-032A-1949-B3B3-757325DBADB2}"/>
              </a:ext>
              <a:ext uri="{C183D7F6-B498-43B3-948B-1728B52AA6E4}">
                <adec:decorative xmlns:adec="http://schemas.microsoft.com/office/drawing/2017/decorative" val="1"/>
              </a:ext>
            </a:extLst>
          </p:cNvPr>
          <p:cNvSpPr>
            <a:spLocks noGrp="1"/>
          </p:cNvSpPr>
          <p:nvPr>
            <p:ph type="sldNum" sz="quarter" idx="12"/>
          </p:nvPr>
        </p:nvSpPr>
        <p:spPr>
          <a:xfrm>
            <a:off x="2619232" y="9731059"/>
            <a:ext cx="2133600" cy="365125"/>
          </a:xfrm>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F7533B4-ED35-F248-94C0-FB37DC25E053}"/>
              </a:ext>
            </a:extLst>
          </p:cNvPr>
          <p:cNvSpPr>
            <a:spLocks noGrp="1"/>
          </p:cNvSpPr>
          <p:nvPr>
            <p:ph type="title"/>
          </p:nvPr>
        </p:nvSpPr>
        <p:spPr/>
        <p:txBody>
          <a:bodyPr/>
          <a:lstStyle/>
          <a:p>
            <a:r>
              <a:rPr lang="en-US" dirty="0">
                <a:solidFill>
                  <a:srgbClr val="CD584E"/>
                </a:solidFill>
                <a:latin typeface="Hatton Bold"/>
              </a:rPr>
              <a:t>Meeting Marcus</a:t>
            </a:r>
            <a:endParaRPr lang="en-GB" dirty="0"/>
          </a:p>
        </p:txBody>
      </p:sp>
      <p:sp>
        <p:nvSpPr>
          <p:cNvPr id="14" name="Content Placeholder 13">
            <a:extLst>
              <a:ext uri="{FF2B5EF4-FFF2-40B4-BE49-F238E27FC236}">
                <a16:creationId xmlns:a16="http://schemas.microsoft.com/office/drawing/2014/main" id="{0D45E8DF-CB49-DC44-A672-8AC7BF8CB66B}"/>
              </a:ext>
            </a:extLst>
          </p:cNvPr>
          <p:cNvSpPr>
            <a:spLocks noGrp="1"/>
          </p:cNvSpPr>
          <p:nvPr>
            <p:ph sz="half" idx="1"/>
          </p:nvPr>
        </p:nvSpPr>
        <p:spPr>
          <a:xfrm>
            <a:off x="457200" y="1600200"/>
            <a:ext cx="14706600" cy="998541"/>
          </a:xfrm>
        </p:spPr>
        <p:txBody>
          <a:bodyPr>
            <a:noAutofit/>
          </a:bodyPr>
          <a:lstStyle/>
          <a:p>
            <a:pPr marL="0" indent="0">
              <a:buNone/>
            </a:pPr>
            <a:r>
              <a:rPr lang="en-US" sz="3600" dirty="0">
                <a:solidFill>
                  <a:srgbClr val="000000"/>
                </a:solidFill>
                <a:latin typeface="Open Sans Light"/>
              </a:rPr>
              <a:t>But wait! We don't even know the name of this boy yet! Shall we ask?</a:t>
            </a:r>
          </a:p>
          <a:p>
            <a:endParaRPr lang="en-GB" sz="3600" dirty="0"/>
          </a:p>
        </p:txBody>
      </p:sp>
      <p:pic>
        <p:nvPicPr>
          <p:cNvPr id="5" name="Picture 5" descr="image of a young roman boy"/>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555304" y="2598741"/>
            <a:ext cx="2703996" cy="7283492"/>
          </a:xfrm>
          <a:prstGeom prst="rect">
            <a:avLst/>
          </a:prstGeom>
        </p:spPr>
      </p:pic>
      <p:sp>
        <p:nvSpPr>
          <p:cNvPr id="15" name="Content Placeholder 14">
            <a:extLst>
              <a:ext uri="{FF2B5EF4-FFF2-40B4-BE49-F238E27FC236}">
                <a16:creationId xmlns:a16="http://schemas.microsoft.com/office/drawing/2014/main" id="{F8141329-05DF-1845-A03F-A74193615081}"/>
              </a:ext>
            </a:extLst>
          </p:cNvPr>
          <p:cNvSpPr>
            <a:spLocks noGrp="1"/>
          </p:cNvSpPr>
          <p:nvPr>
            <p:ph sz="half" idx="2"/>
          </p:nvPr>
        </p:nvSpPr>
        <p:spPr>
          <a:xfrm>
            <a:off x="1515003" y="6114707"/>
            <a:ext cx="11621701" cy="1603211"/>
          </a:xfrm>
        </p:spPr>
        <p:txBody>
          <a:bodyPr>
            <a:normAutofit/>
          </a:bodyPr>
          <a:lstStyle/>
          <a:p>
            <a:pPr marL="0" indent="0">
              <a:buNone/>
            </a:pPr>
            <a:r>
              <a:rPr lang="en-US" sz="3600" dirty="0">
                <a:solidFill>
                  <a:srgbClr val="000000"/>
                </a:solidFill>
                <a:latin typeface="Open Sans Light"/>
              </a:rPr>
              <a:t>Ah, the boy said 'my name is Marcus'. How about you?</a:t>
            </a:r>
          </a:p>
        </p:txBody>
      </p:sp>
      <p:sp>
        <p:nvSpPr>
          <p:cNvPr id="7" name="TextBox 7"/>
          <p:cNvSpPr txBox="1"/>
          <p:nvPr/>
        </p:nvSpPr>
        <p:spPr>
          <a:xfrm>
            <a:off x="8984419" y="3161037"/>
            <a:ext cx="3554101" cy="1361915"/>
          </a:xfrm>
          <a:prstGeom prst="rect">
            <a:avLst/>
          </a:prstGeom>
        </p:spPr>
        <p:txBody>
          <a:bodyPr lIns="0" tIns="0" rIns="0" bIns="0" rtlCol="0" anchor="t">
            <a:spAutoFit/>
          </a:bodyPr>
          <a:lstStyle/>
          <a:p>
            <a:pPr algn="ctr">
              <a:lnSpc>
                <a:spcPts val="5372"/>
              </a:lnSpc>
            </a:pPr>
            <a:r>
              <a:rPr lang="en-US" sz="3837" dirty="0" err="1">
                <a:solidFill>
                  <a:srgbClr val="CD584E"/>
                </a:solidFill>
                <a:latin typeface="Hatton Bold"/>
              </a:rPr>
              <a:t>meum</a:t>
            </a:r>
            <a:r>
              <a:rPr lang="en-US" sz="3837" dirty="0">
                <a:solidFill>
                  <a:srgbClr val="CD584E"/>
                </a:solidFill>
                <a:latin typeface="Hatton Bold"/>
              </a:rPr>
              <a:t> </a:t>
            </a:r>
            <a:r>
              <a:rPr lang="en-US" sz="3837" dirty="0" err="1">
                <a:solidFill>
                  <a:srgbClr val="CD584E"/>
                </a:solidFill>
                <a:latin typeface="Hatton Bold"/>
              </a:rPr>
              <a:t>nomen</a:t>
            </a:r>
            <a:r>
              <a:rPr lang="en-US" sz="3837" dirty="0">
                <a:solidFill>
                  <a:srgbClr val="CD584E"/>
                </a:solidFill>
                <a:latin typeface="Hatton Bold"/>
              </a:rPr>
              <a:t> </a:t>
            </a:r>
          </a:p>
          <a:p>
            <a:pPr algn="ctr">
              <a:lnSpc>
                <a:spcPts val="5372"/>
              </a:lnSpc>
            </a:pPr>
            <a:r>
              <a:rPr lang="en-US" sz="3837" dirty="0" err="1">
                <a:solidFill>
                  <a:srgbClr val="CD584E"/>
                </a:solidFill>
                <a:latin typeface="Hatton Bold"/>
              </a:rPr>
              <a:t>est</a:t>
            </a:r>
            <a:r>
              <a:rPr lang="en-US" sz="3837" dirty="0">
                <a:solidFill>
                  <a:srgbClr val="CD584E"/>
                </a:solidFill>
                <a:latin typeface="Hatton Bold"/>
              </a:rPr>
              <a:t> Marcus</a:t>
            </a:r>
          </a:p>
        </p:txBody>
      </p:sp>
      <p:pic>
        <p:nvPicPr>
          <p:cNvPr id="4" name="Picture 4" descr="speech bubble: meum nomen est Marcus "/>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502805" y="2598741"/>
            <a:ext cx="4633900" cy="3319031"/>
          </a:xfrm>
          <a:prstGeom prst="rect">
            <a:avLst/>
          </a:prstGeom>
        </p:spPr>
      </p:pic>
      <p:sp>
        <p:nvSpPr>
          <p:cNvPr id="6" name="TextBox 6"/>
          <p:cNvSpPr txBox="1"/>
          <p:nvPr/>
        </p:nvSpPr>
        <p:spPr>
          <a:xfrm>
            <a:off x="2866919" y="3161037"/>
            <a:ext cx="3497995" cy="1361915"/>
          </a:xfrm>
          <a:prstGeom prst="rect">
            <a:avLst/>
          </a:prstGeom>
        </p:spPr>
        <p:txBody>
          <a:bodyPr lIns="0" tIns="0" rIns="0" bIns="0" rtlCol="0" anchor="t">
            <a:spAutoFit/>
          </a:bodyPr>
          <a:lstStyle/>
          <a:p>
            <a:pPr algn="ctr">
              <a:lnSpc>
                <a:spcPts val="5372"/>
              </a:lnSpc>
            </a:pPr>
            <a:r>
              <a:rPr lang="en-US" sz="3837" dirty="0">
                <a:solidFill>
                  <a:srgbClr val="CD584E"/>
                </a:solidFill>
                <a:latin typeface="Hatton Bold"/>
              </a:rPr>
              <a:t>quid </a:t>
            </a:r>
            <a:r>
              <a:rPr lang="en-US" sz="3837" dirty="0" err="1">
                <a:solidFill>
                  <a:srgbClr val="CD584E"/>
                </a:solidFill>
                <a:latin typeface="Hatton Bold"/>
              </a:rPr>
              <a:t>est</a:t>
            </a:r>
            <a:r>
              <a:rPr lang="en-US" sz="3837" dirty="0">
                <a:solidFill>
                  <a:srgbClr val="CD584E"/>
                </a:solidFill>
                <a:latin typeface="Hatton Bold"/>
              </a:rPr>
              <a:t> </a:t>
            </a:r>
          </a:p>
          <a:p>
            <a:pPr algn="ctr">
              <a:lnSpc>
                <a:spcPts val="5372"/>
              </a:lnSpc>
            </a:pPr>
            <a:r>
              <a:rPr lang="en-US" sz="3837" dirty="0" err="1">
                <a:solidFill>
                  <a:srgbClr val="CD584E"/>
                </a:solidFill>
                <a:latin typeface="Hatton Bold"/>
              </a:rPr>
              <a:t>teum</a:t>
            </a:r>
            <a:r>
              <a:rPr lang="en-US" sz="3837" dirty="0">
                <a:solidFill>
                  <a:srgbClr val="CD584E"/>
                </a:solidFill>
                <a:latin typeface="Hatton Bold"/>
              </a:rPr>
              <a:t> </a:t>
            </a:r>
            <a:r>
              <a:rPr lang="en-US" sz="3837" dirty="0" err="1">
                <a:solidFill>
                  <a:srgbClr val="CD584E"/>
                </a:solidFill>
                <a:latin typeface="Hatton Bold"/>
              </a:rPr>
              <a:t>nomen</a:t>
            </a:r>
            <a:r>
              <a:rPr lang="en-US" sz="3837" dirty="0">
                <a:solidFill>
                  <a:srgbClr val="CD584E"/>
                </a:solidFill>
                <a:latin typeface="Hatton Bold"/>
              </a:rPr>
              <a:t>?</a:t>
            </a:r>
          </a:p>
        </p:txBody>
      </p:sp>
      <p:pic>
        <p:nvPicPr>
          <p:cNvPr id="3" name="Picture 3" descr="speech bubble: quid est teum nomen"/>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534115" y="2598741"/>
            <a:ext cx="4163603" cy="3159134"/>
          </a:xfrm>
          <a:prstGeom prst="rect">
            <a:avLst/>
          </a:prstGeom>
        </p:spPr>
      </p:pic>
      <p:sp>
        <p:nvSpPr>
          <p:cNvPr id="8" name="TextBox 8"/>
          <p:cNvSpPr txBox="1"/>
          <p:nvPr/>
        </p:nvSpPr>
        <p:spPr>
          <a:xfrm>
            <a:off x="457200" y="8420100"/>
            <a:ext cx="13555266" cy="742511"/>
          </a:xfrm>
          <a:prstGeom prst="rect">
            <a:avLst/>
          </a:prstGeom>
        </p:spPr>
        <p:txBody>
          <a:bodyPr lIns="0" tIns="0" rIns="0" bIns="0" rtlCol="0" anchor="t">
            <a:spAutoFit/>
          </a:bodyPr>
          <a:lstStyle/>
          <a:p>
            <a:pPr algn="ctr">
              <a:lnSpc>
                <a:spcPts val="6182"/>
              </a:lnSpc>
            </a:pPr>
            <a:r>
              <a:rPr lang="en-US" sz="3600" dirty="0">
                <a:solidFill>
                  <a:srgbClr val="000000"/>
                </a:solidFill>
                <a:latin typeface="Open Sans Light"/>
              </a:rPr>
              <a:t>What is your name? </a:t>
            </a:r>
            <a:r>
              <a:rPr lang="en-US" sz="3600" dirty="0">
                <a:solidFill>
                  <a:srgbClr val="CD584E"/>
                </a:solidFill>
                <a:latin typeface="Open Sans Light Bold Italics"/>
              </a:rPr>
              <a:t>Quid </a:t>
            </a:r>
            <a:r>
              <a:rPr lang="en-US" sz="3600" dirty="0" err="1">
                <a:solidFill>
                  <a:srgbClr val="CD584E"/>
                </a:solidFill>
                <a:latin typeface="Open Sans Light Bold Italics"/>
              </a:rPr>
              <a:t>est</a:t>
            </a:r>
            <a:r>
              <a:rPr lang="en-US" sz="3600" dirty="0">
                <a:solidFill>
                  <a:srgbClr val="CD584E"/>
                </a:solidFill>
                <a:latin typeface="Open Sans Light Bold Italics"/>
              </a:rPr>
              <a:t> </a:t>
            </a:r>
            <a:r>
              <a:rPr lang="en-US" sz="3600" dirty="0" err="1">
                <a:solidFill>
                  <a:srgbClr val="CD584E"/>
                </a:solidFill>
                <a:latin typeface="Open Sans Light Bold Italics"/>
              </a:rPr>
              <a:t>teum</a:t>
            </a:r>
            <a:r>
              <a:rPr lang="en-US" sz="3600" dirty="0">
                <a:solidFill>
                  <a:srgbClr val="CD584E"/>
                </a:solidFill>
                <a:latin typeface="Open Sans Light Bold Italics"/>
              </a:rPr>
              <a:t> </a:t>
            </a:r>
            <a:r>
              <a:rPr lang="en-US" sz="3600" dirty="0" err="1">
                <a:solidFill>
                  <a:srgbClr val="CD584E"/>
                </a:solidFill>
                <a:latin typeface="Open Sans Light Bold Italics"/>
              </a:rPr>
              <a:t>nomen</a:t>
            </a:r>
            <a:r>
              <a:rPr lang="en-US" sz="3600" dirty="0">
                <a:solidFill>
                  <a:srgbClr val="CD584E"/>
                </a:solidFill>
                <a:latin typeface="Open Sans Light Bold Italics"/>
              </a:rPr>
              <a:t>?</a:t>
            </a:r>
          </a:p>
        </p:txBody>
      </p:sp>
      <p:sp>
        <p:nvSpPr>
          <p:cNvPr id="11" name="Footer Placeholder 10">
            <a:extLst>
              <a:ext uri="{FF2B5EF4-FFF2-40B4-BE49-F238E27FC236}">
                <a16:creationId xmlns:a16="http://schemas.microsoft.com/office/drawing/2014/main" id="{19D315E8-1788-D24F-9729-FF7C6F14214E}"/>
              </a:ext>
              <a:ext uri="{C183D7F6-B498-43B3-948B-1728B52AA6E4}">
                <adec:decorative xmlns:adec="http://schemas.microsoft.com/office/drawing/2017/decorative" val="1"/>
              </a:ext>
            </a:extLst>
          </p:cNvPr>
          <p:cNvSpPr>
            <a:spLocks noGrp="1"/>
          </p:cNvSpPr>
          <p:nvPr>
            <p:ph type="ftr" sz="quarter" idx="11"/>
          </p:nvPr>
        </p:nvSpPr>
        <p:spPr>
          <a:xfrm>
            <a:off x="457200" y="9699670"/>
            <a:ext cx="2895600" cy="365125"/>
          </a:xfrm>
        </p:spPr>
        <p:txBody>
          <a:bodyPr/>
          <a:lstStyle/>
          <a:p>
            <a:r>
              <a:rPr lang="en-US" dirty="0"/>
              <a:t>© Museum of Classical Archaeology 2021</a:t>
            </a:r>
          </a:p>
        </p:txBody>
      </p:sp>
      <p:sp>
        <p:nvSpPr>
          <p:cNvPr id="12" name="Slide Number Placeholder 11">
            <a:extLst>
              <a:ext uri="{FF2B5EF4-FFF2-40B4-BE49-F238E27FC236}">
                <a16:creationId xmlns:a16="http://schemas.microsoft.com/office/drawing/2014/main" id="{5E197737-5243-B547-8088-34CEB5DF311C}"/>
              </a:ext>
              <a:ext uri="{C183D7F6-B498-43B3-948B-1728B52AA6E4}">
                <adec:decorative xmlns:adec="http://schemas.microsoft.com/office/drawing/2017/decorative" val="1"/>
              </a:ext>
            </a:extLst>
          </p:cNvPr>
          <p:cNvSpPr>
            <a:spLocks noGrp="1"/>
          </p:cNvSpPr>
          <p:nvPr>
            <p:ph type="sldNum" sz="quarter" idx="12"/>
          </p:nvPr>
        </p:nvSpPr>
        <p:spPr>
          <a:xfrm>
            <a:off x="1467315" y="9699670"/>
            <a:ext cx="2133600" cy="365125"/>
          </a:xfrm>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89B9244-9C57-E443-BAD6-166C2B410982}"/>
              </a:ext>
            </a:extLst>
          </p:cNvPr>
          <p:cNvSpPr>
            <a:spLocks noGrp="1"/>
          </p:cNvSpPr>
          <p:nvPr>
            <p:ph type="title"/>
          </p:nvPr>
        </p:nvSpPr>
        <p:spPr>
          <a:xfrm>
            <a:off x="457200" y="274637"/>
            <a:ext cx="17602200" cy="3000587"/>
          </a:xfrm>
        </p:spPr>
        <p:txBody>
          <a:bodyPr>
            <a:normAutofit/>
          </a:bodyPr>
          <a:lstStyle/>
          <a:p>
            <a:pPr>
              <a:lnSpc>
                <a:spcPts val="7220"/>
              </a:lnSpc>
            </a:pPr>
            <a:r>
              <a:rPr lang="en-US" dirty="0">
                <a:solidFill>
                  <a:srgbClr val="000000"/>
                </a:solidFill>
                <a:latin typeface="Open Sans Light"/>
              </a:rPr>
              <a:t>We should be polite and say thank you to Marcus.</a:t>
            </a:r>
            <a:br>
              <a:rPr lang="en-US" dirty="0">
                <a:solidFill>
                  <a:srgbClr val="000000"/>
                </a:solidFill>
                <a:latin typeface="Open Sans Light"/>
              </a:rPr>
            </a:br>
            <a:r>
              <a:rPr lang="en-US" dirty="0">
                <a:solidFill>
                  <a:srgbClr val="000000"/>
                </a:solidFill>
                <a:latin typeface="Open Sans Light"/>
              </a:rPr>
              <a:t> What do you think 'thank you' is in Latin?</a:t>
            </a:r>
            <a:br>
              <a:rPr lang="en-US" dirty="0">
                <a:solidFill>
                  <a:srgbClr val="000000"/>
                </a:solidFill>
                <a:latin typeface="Open Sans Light"/>
              </a:rPr>
            </a:br>
            <a:endParaRPr lang="en-GB" dirty="0"/>
          </a:p>
        </p:txBody>
      </p:sp>
      <p:pic>
        <p:nvPicPr>
          <p:cNvPr id="4" name="Picture 4" descr="drawing of a human with questions marks around their head"/>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70984" y="2640051"/>
            <a:ext cx="2546033" cy="4114800"/>
          </a:xfrm>
          <a:prstGeom prst="rect">
            <a:avLst/>
          </a:prstGeom>
        </p:spPr>
      </p:pic>
      <p:grpSp>
        <p:nvGrpSpPr>
          <p:cNvPr id="20" name="Group 19" descr="speech bubble: a) equus">
            <a:extLst>
              <a:ext uri="{FF2B5EF4-FFF2-40B4-BE49-F238E27FC236}">
                <a16:creationId xmlns:a16="http://schemas.microsoft.com/office/drawing/2014/main" id="{60A207C7-A4C2-E348-8CB9-5DC17623A4B5}"/>
              </a:ext>
            </a:extLst>
          </p:cNvPr>
          <p:cNvGrpSpPr/>
          <p:nvPr/>
        </p:nvGrpSpPr>
        <p:grpSpPr>
          <a:xfrm>
            <a:off x="1028700" y="2948657"/>
            <a:ext cx="2892709" cy="2194843"/>
            <a:chOff x="1028700" y="2948657"/>
            <a:chExt cx="2892709" cy="2194843"/>
          </a:xfrm>
        </p:grpSpPr>
        <p:sp>
          <p:nvSpPr>
            <p:cNvPr id="10" name="TextBox 10"/>
            <p:cNvSpPr txBox="1"/>
            <p:nvPr/>
          </p:nvSpPr>
          <p:spPr>
            <a:xfrm>
              <a:off x="1364435" y="3342781"/>
              <a:ext cx="2221240" cy="684608"/>
            </a:xfrm>
            <a:prstGeom prst="rect">
              <a:avLst/>
            </a:prstGeom>
          </p:spPr>
          <p:txBody>
            <a:bodyPr lIns="0" tIns="0" rIns="0" bIns="0" rtlCol="0" anchor="t">
              <a:spAutoFit/>
            </a:bodyPr>
            <a:lstStyle/>
            <a:p>
              <a:pPr algn="ctr">
                <a:lnSpc>
                  <a:spcPts val="5372"/>
                </a:lnSpc>
              </a:pPr>
              <a:r>
                <a:rPr lang="en-US" sz="3837">
                  <a:solidFill>
                    <a:srgbClr val="5FB0F1"/>
                  </a:solidFill>
                  <a:latin typeface="Hatton Bold"/>
                </a:rPr>
                <a:t>a) equus</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028700" y="2948657"/>
              <a:ext cx="2892709" cy="2194843"/>
            </a:xfrm>
            <a:prstGeom prst="rect">
              <a:avLst/>
            </a:prstGeom>
          </p:spPr>
        </p:pic>
      </p:grpSp>
      <p:grpSp>
        <p:nvGrpSpPr>
          <p:cNvPr id="21" name="Group 20" descr="speech bubble: b) gratias">
            <a:extLst>
              <a:ext uri="{FF2B5EF4-FFF2-40B4-BE49-F238E27FC236}">
                <a16:creationId xmlns:a16="http://schemas.microsoft.com/office/drawing/2014/main" id="{549991BD-9311-3C4D-813E-EBD6F81EB842}"/>
              </a:ext>
            </a:extLst>
          </p:cNvPr>
          <p:cNvGrpSpPr/>
          <p:nvPr/>
        </p:nvGrpSpPr>
        <p:grpSpPr>
          <a:xfrm>
            <a:off x="4363100" y="4408634"/>
            <a:ext cx="3092214" cy="2346217"/>
            <a:chOff x="4363100" y="4408634"/>
            <a:chExt cx="3092214" cy="2346217"/>
          </a:xfrm>
        </p:grpSpPr>
        <p:pic>
          <p:nvPicPr>
            <p:cNvPr id="6" name="Picture 6" descr="speech bubble: b) gratias"/>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363100" y="4408634"/>
              <a:ext cx="3092214" cy="2346217"/>
            </a:xfrm>
            <a:prstGeom prst="rect">
              <a:avLst/>
            </a:prstGeom>
          </p:spPr>
        </p:pic>
        <p:sp>
          <p:nvSpPr>
            <p:cNvPr id="11" name="TextBox 11"/>
            <p:cNvSpPr txBox="1"/>
            <p:nvPr/>
          </p:nvSpPr>
          <p:spPr>
            <a:xfrm>
              <a:off x="4600241" y="5038725"/>
              <a:ext cx="2617931" cy="684608"/>
            </a:xfrm>
            <a:prstGeom prst="rect">
              <a:avLst/>
            </a:prstGeom>
          </p:spPr>
          <p:txBody>
            <a:bodyPr lIns="0" tIns="0" rIns="0" bIns="0" rtlCol="0" anchor="t">
              <a:spAutoFit/>
            </a:bodyPr>
            <a:lstStyle/>
            <a:p>
              <a:pPr algn="ctr">
                <a:lnSpc>
                  <a:spcPts val="5372"/>
                </a:lnSpc>
              </a:pPr>
              <a:r>
                <a:rPr lang="en-US" sz="3837" dirty="0">
                  <a:solidFill>
                    <a:srgbClr val="338B5D"/>
                  </a:solidFill>
                  <a:latin typeface="Hatton Bold"/>
                </a:rPr>
                <a:t>b) </a:t>
              </a:r>
              <a:r>
                <a:rPr lang="en-US" sz="3837" dirty="0" err="1">
                  <a:solidFill>
                    <a:srgbClr val="338B5D"/>
                  </a:solidFill>
                  <a:latin typeface="Hatton Bold"/>
                </a:rPr>
                <a:t>gratias</a:t>
              </a:r>
              <a:endParaRPr lang="en-US" sz="3837" dirty="0">
                <a:solidFill>
                  <a:srgbClr val="338B5D"/>
                </a:solidFill>
                <a:latin typeface="Hatton Bold"/>
              </a:endParaRPr>
            </a:p>
          </p:txBody>
        </p:sp>
      </p:grpSp>
      <p:grpSp>
        <p:nvGrpSpPr>
          <p:cNvPr id="22" name="Group 21" descr="speech bubble: c) salutatio">
            <a:extLst>
              <a:ext uri="{FF2B5EF4-FFF2-40B4-BE49-F238E27FC236}">
                <a16:creationId xmlns:a16="http://schemas.microsoft.com/office/drawing/2014/main" id="{71C510D4-1A59-B340-975C-2B5B92ED3013}"/>
              </a:ext>
            </a:extLst>
          </p:cNvPr>
          <p:cNvGrpSpPr/>
          <p:nvPr/>
        </p:nvGrpSpPr>
        <p:grpSpPr>
          <a:xfrm>
            <a:off x="11143785" y="2640051"/>
            <a:ext cx="3299438" cy="2503449"/>
            <a:chOff x="11143785" y="2640051"/>
            <a:chExt cx="3299438" cy="2503449"/>
          </a:xfrm>
        </p:grpSpPr>
        <p:sp>
          <p:nvSpPr>
            <p:cNvPr id="12" name="TextBox 12"/>
            <p:cNvSpPr txBox="1"/>
            <p:nvPr/>
          </p:nvSpPr>
          <p:spPr>
            <a:xfrm>
              <a:off x="11314708" y="3342781"/>
              <a:ext cx="2957593" cy="684608"/>
            </a:xfrm>
            <a:prstGeom prst="rect">
              <a:avLst/>
            </a:prstGeom>
          </p:spPr>
          <p:txBody>
            <a:bodyPr lIns="0" tIns="0" rIns="0" bIns="0" rtlCol="0" anchor="t">
              <a:spAutoFit/>
            </a:bodyPr>
            <a:lstStyle/>
            <a:p>
              <a:pPr algn="ctr">
                <a:lnSpc>
                  <a:spcPts val="5372"/>
                </a:lnSpc>
              </a:pPr>
              <a:r>
                <a:rPr lang="en-US" sz="3837" dirty="0">
                  <a:solidFill>
                    <a:srgbClr val="7B389F"/>
                  </a:solidFill>
                  <a:latin typeface="Hatton Bold"/>
                </a:rPr>
                <a:t>c) </a:t>
              </a:r>
              <a:r>
                <a:rPr lang="en-US" sz="3837" dirty="0" err="1">
                  <a:solidFill>
                    <a:srgbClr val="7B389F"/>
                  </a:solidFill>
                  <a:latin typeface="Hatton Bold"/>
                </a:rPr>
                <a:t>salutatio</a:t>
              </a:r>
              <a:endParaRPr lang="en-US" sz="3837" dirty="0">
                <a:solidFill>
                  <a:srgbClr val="7B389F"/>
                </a:solidFill>
                <a:latin typeface="Hatton Bold"/>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43785" y="2640051"/>
              <a:ext cx="3299438" cy="2503449"/>
            </a:xfrm>
            <a:prstGeom prst="rect">
              <a:avLst/>
            </a:prstGeom>
          </p:spPr>
        </p:pic>
      </p:grpSp>
      <p:grpSp>
        <p:nvGrpSpPr>
          <p:cNvPr id="23" name="Group 22" descr="speech bubble: d) dormio ">
            <a:extLst>
              <a:ext uri="{FF2B5EF4-FFF2-40B4-BE49-F238E27FC236}">
                <a16:creationId xmlns:a16="http://schemas.microsoft.com/office/drawing/2014/main" id="{ECFB65E5-7795-7E43-9D2A-B8275F01E37A}"/>
              </a:ext>
            </a:extLst>
          </p:cNvPr>
          <p:cNvGrpSpPr/>
          <p:nvPr/>
        </p:nvGrpSpPr>
        <p:grpSpPr>
          <a:xfrm>
            <a:off x="13843310" y="5143500"/>
            <a:ext cx="3238641" cy="2457319"/>
            <a:chOff x="13843310" y="5143500"/>
            <a:chExt cx="3238641" cy="2457319"/>
          </a:xfrm>
        </p:grpSpPr>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43310" y="5143500"/>
              <a:ext cx="3238641" cy="2457319"/>
            </a:xfrm>
            <a:prstGeom prst="rect">
              <a:avLst/>
            </a:prstGeom>
          </p:spPr>
        </p:pic>
        <p:sp>
          <p:nvSpPr>
            <p:cNvPr id="13" name="TextBox 13"/>
            <p:cNvSpPr txBox="1"/>
            <p:nvPr/>
          </p:nvSpPr>
          <p:spPr>
            <a:xfrm>
              <a:off x="14158074" y="5687552"/>
              <a:ext cx="2609112" cy="684608"/>
            </a:xfrm>
            <a:prstGeom prst="rect">
              <a:avLst/>
            </a:prstGeom>
          </p:spPr>
          <p:txBody>
            <a:bodyPr lIns="0" tIns="0" rIns="0" bIns="0" rtlCol="0" anchor="t">
              <a:spAutoFit/>
            </a:bodyPr>
            <a:lstStyle/>
            <a:p>
              <a:pPr algn="ctr">
                <a:lnSpc>
                  <a:spcPts val="5372"/>
                </a:lnSpc>
              </a:pPr>
              <a:r>
                <a:rPr lang="en-US" sz="3837">
                  <a:solidFill>
                    <a:srgbClr val="FAB923"/>
                  </a:solidFill>
                  <a:latin typeface="Hatton Bold"/>
                </a:rPr>
                <a:t>d) dormio</a:t>
              </a:r>
            </a:p>
          </p:txBody>
        </p:sp>
      </p:grpSp>
      <p:sp>
        <p:nvSpPr>
          <p:cNvPr id="19" name="Content Placeholder 18">
            <a:extLst>
              <a:ext uri="{FF2B5EF4-FFF2-40B4-BE49-F238E27FC236}">
                <a16:creationId xmlns:a16="http://schemas.microsoft.com/office/drawing/2014/main" id="{9D9E5DC8-6036-EE45-B2E1-62830CA949FE}"/>
              </a:ext>
            </a:extLst>
          </p:cNvPr>
          <p:cNvSpPr>
            <a:spLocks noGrp="1"/>
          </p:cNvSpPr>
          <p:nvPr>
            <p:ph idx="1"/>
          </p:nvPr>
        </p:nvSpPr>
        <p:spPr>
          <a:xfrm>
            <a:off x="647700" y="7011776"/>
            <a:ext cx="16992600" cy="2085725"/>
          </a:xfrm>
        </p:spPr>
        <p:txBody>
          <a:bodyPr/>
          <a:lstStyle/>
          <a:p>
            <a:pPr marL="0" indent="0">
              <a:lnSpc>
                <a:spcPts val="6416"/>
              </a:lnSpc>
              <a:buNone/>
            </a:pPr>
            <a:r>
              <a:rPr lang="en-US" dirty="0">
                <a:solidFill>
                  <a:srgbClr val="000000"/>
                </a:solidFill>
                <a:latin typeface="Open Sans Light"/>
              </a:rPr>
              <a:t>Here is a hint to help you out!</a:t>
            </a:r>
          </a:p>
          <a:p>
            <a:pPr marL="0" indent="0">
              <a:lnSpc>
                <a:spcPts val="6416"/>
              </a:lnSpc>
              <a:buNone/>
            </a:pPr>
            <a:r>
              <a:rPr lang="en-US" dirty="0">
                <a:solidFill>
                  <a:srgbClr val="000000"/>
                </a:solidFill>
                <a:latin typeface="Open Sans Light"/>
              </a:rPr>
              <a:t>The English word 'gratitude' is from this Latin root and so shares a lot of the same letters!</a:t>
            </a:r>
          </a:p>
          <a:p>
            <a:endParaRPr lang="en-GB" dirty="0"/>
          </a:p>
        </p:txBody>
      </p:sp>
      <p:sp>
        <p:nvSpPr>
          <p:cNvPr id="16" name="Footer Placeholder 15">
            <a:extLst>
              <a:ext uri="{FF2B5EF4-FFF2-40B4-BE49-F238E27FC236}">
                <a16:creationId xmlns:a16="http://schemas.microsoft.com/office/drawing/2014/main" id="{CA762B15-E698-C34E-9818-42446EFEB9B5}"/>
              </a:ext>
              <a:ext uri="{C183D7F6-B498-43B3-948B-1728B52AA6E4}">
                <adec:decorative xmlns:adec="http://schemas.microsoft.com/office/drawing/2017/decorative" val="1"/>
              </a:ext>
            </a:extLst>
          </p:cNvPr>
          <p:cNvSpPr>
            <a:spLocks noGrp="1"/>
          </p:cNvSpPr>
          <p:nvPr>
            <p:ph type="ftr" sz="quarter" idx="11"/>
          </p:nvPr>
        </p:nvSpPr>
        <p:spPr>
          <a:xfrm>
            <a:off x="15011400" y="9647238"/>
            <a:ext cx="2895600" cy="365125"/>
          </a:xfrm>
        </p:spPr>
        <p:txBody>
          <a:bodyPr/>
          <a:lstStyle/>
          <a:p>
            <a:r>
              <a:rPr lang="en-US" dirty="0"/>
              <a:t>© Museum of Classical Archaeology 2021</a:t>
            </a:r>
          </a:p>
        </p:txBody>
      </p:sp>
      <p:sp>
        <p:nvSpPr>
          <p:cNvPr id="17" name="Slide Number Placeholder 16">
            <a:extLst>
              <a:ext uri="{FF2B5EF4-FFF2-40B4-BE49-F238E27FC236}">
                <a16:creationId xmlns:a16="http://schemas.microsoft.com/office/drawing/2014/main" id="{08817C01-ACEA-244B-93F6-9BABC87CDC24}"/>
              </a:ext>
              <a:ext uri="{C183D7F6-B498-43B3-948B-1728B52AA6E4}">
                <adec:decorative xmlns:adec="http://schemas.microsoft.com/office/drawing/2017/decorative" val="1"/>
              </a:ext>
            </a:extLst>
          </p:cNvPr>
          <p:cNvSpPr>
            <a:spLocks noGrp="1"/>
          </p:cNvSpPr>
          <p:nvPr>
            <p:ph type="sldNum" sz="quarter" idx="12"/>
          </p:nvPr>
        </p:nvSpPr>
        <p:spPr>
          <a:xfrm>
            <a:off x="12877800" y="9647238"/>
            <a:ext cx="2133600" cy="365125"/>
          </a:xfrm>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F43608D-551B-6F4F-A4CB-23D1AEFCCBEB}"/>
              </a:ext>
            </a:extLst>
          </p:cNvPr>
          <p:cNvSpPr>
            <a:spLocks noGrp="1"/>
          </p:cNvSpPr>
          <p:nvPr>
            <p:ph type="ctrTitle"/>
          </p:nvPr>
        </p:nvSpPr>
        <p:spPr>
          <a:xfrm>
            <a:off x="1616970" y="698036"/>
            <a:ext cx="15633662" cy="1711689"/>
          </a:xfrm>
        </p:spPr>
        <p:txBody>
          <a:bodyPr>
            <a:normAutofit fontScale="90000"/>
          </a:bodyPr>
          <a:lstStyle/>
          <a:p>
            <a:pPr>
              <a:lnSpc>
                <a:spcPts val="6416"/>
              </a:lnSpc>
            </a:pPr>
            <a:r>
              <a:rPr lang="en-US" dirty="0">
                <a:solidFill>
                  <a:srgbClr val="000000"/>
                </a:solidFill>
                <a:latin typeface="Open Sans Light"/>
              </a:rPr>
              <a:t>The answer is </a:t>
            </a:r>
            <a:r>
              <a:rPr lang="en-US" dirty="0" err="1">
                <a:solidFill>
                  <a:srgbClr val="CD584E"/>
                </a:solidFill>
                <a:latin typeface="Open Sans Light Bold Italics"/>
              </a:rPr>
              <a:t>gratias</a:t>
            </a:r>
            <a:r>
              <a:rPr lang="en-US" dirty="0">
                <a:solidFill>
                  <a:srgbClr val="000000"/>
                </a:solidFill>
                <a:latin typeface="Open Sans Light Italics"/>
              </a:rPr>
              <a:t>!</a:t>
            </a:r>
            <a:br>
              <a:rPr lang="en-US" dirty="0">
                <a:solidFill>
                  <a:srgbClr val="000000"/>
                </a:solidFill>
                <a:latin typeface="Open Sans Light Italics"/>
              </a:rPr>
            </a:br>
            <a:r>
              <a:rPr lang="en-US" dirty="0">
                <a:solidFill>
                  <a:srgbClr val="000000"/>
                </a:solidFill>
                <a:latin typeface="Open Sans Light"/>
              </a:rPr>
              <a:t>And </a:t>
            </a:r>
            <a:r>
              <a:rPr lang="en-US" dirty="0" err="1">
                <a:solidFill>
                  <a:srgbClr val="CD584E"/>
                </a:solidFill>
                <a:latin typeface="Open Sans Light Bold Italics"/>
              </a:rPr>
              <a:t>salutatio</a:t>
            </a:r>
            <a:r>
              <a:rPr lang="en-US" dirty="0">
                <a:solidFill>
                  <a:srgbClr val="000000"/>
                </a:solidFill>
                <a:latin typeface="Open Sans Light"/>
              </a:rPr>
              <a:t> can be used to say ‘You are welcome’.</a:t>
            </a:r>
            <a:br>
              <a:rPr lang="en-US" dirty="0">
                <a:solidFill>
                  <a:srgbClr val="000000"/>
                </a:solidFill>
                <a:latin typeface="Open Sans Light"/>
              </a:rPr>
            </a:br>
            <a:endParaRPr lang="en-GB" dirty="0"/>
          </a:p>
        </p:txBody>
      </p:sp>
      <p:pic>
        <p:nvPicPr>
          <p:cNvPr id="2" name="Picture 2" descr="Image of a young roman boy"/>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924585" y="3003508"/>
            <a:ext cx="2703996" cy="7283492"/>
          </a:xfrm>
          <a:prstGeom prst="rect">
            <a:avLst/>
          </a:prstGeom>
        </p:spPr>
      </p:pic>
      <p:grpSp>
        <p:nvGrpSpPr>
          <p:cNvPr id="6" name="Group 6" descr="speech bubble: salutatio! "/>
          <p:cNvGrpSpPr/>
          <p:nvPr/>
        </p:nvGrpSpPr>
        <p:grpSpPr>
          <a:xfrm>
            <a:off x="12851606" y="2226375"/>
            <a:ext cx="3819424" cy="2735662"/>
            <a:chOff x="0" y="0"/>
            <a:chExt cx="5092565" cy="3647550"/>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0"/>
              <a:ext cx="5092565" cy="3647550"/>
            </a:xfrm>
            <a:prstGeom prst="rect">
              <a:avLst/>
            </a:prstGeom>
          </p:spPr>
        </p:pic>
        <p:sp>
          <p:nvSpPr>
            <p:cNvPr id="8" name="TextBox 8"/>
            <p:cNvSpPr txBox="1"/>
            <p:nvPr/>
          </p:nvSpPr>
          <p:spPr>
            <a:xfrm>
              <a:off x="868580" y="945890"/>
              <a:ext cx="3355405" cy="877885"/>
            </a:xfrm>
            <a:prstGeom prst="rect">
              <a:avLst/>
            </a:prstGeom>
          </p:spPr>
          <p:txBody>
            <a:bodyPr lIns="0" tIns="0" rIns="0" bIns="0" rtlCol="0" anchor="t">
              <a:spAutoFit/>
            </a:bodyPr>
            <a:lstStyle/>
            <a:p>
              <a:pPr algn="ctr">
                <a:lnSpc>
                  <a:spcPts val="5372"/>
                </a:lnSpc>
              </a:pPr>
              <a:r>
                <a:rPr lang="en-US" sz="3837" dirty="0" err="1">
                  <a:solidFill>
                    <a:srgbClr val="CD584E"/>
                  </a:solidFill>
                  <a:latin typeface="Hatton Bold"/>
                </a:rPr>
                <a:t>Salutatio</a:t>
              </a:r>
              <a:r>
                <a:rPr lang="en-US" sz="3837" dirty="0">
                  <a:solidFill>
                    <a:srgbClr val="CD584E"/>
                  </a:solidFill>
                  <a:latin typeface="Hatton Bold"/>
                </a:rPr>
                <a:t>!</a:t>
              </a:r>
            </a:p>
          </p:txBody>
        </p:sp>
      </p:grpSp>
      <p:grpSp>
        <p:nvGrpSpPr>
          <p:cNvPr id="3" name="Group 3"/>
          <p:cNvGrpSpPr/>
          <p:nvPr/>
        </p:nvGrpSpPr>
        <p:grpSpPr>
          <a:xfrm>
            <a:off x="1968538" y="2603089"/>
            <a:ext cx="3843834" cy="2916509"/>
            <a:chOff x="0" y="0"/>
            <a:chExt cx="5125112" cy="3888679"/>
          </a:xfrm>
        </p:grpSpPr>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0" y="0"/>
              <a:ext cx="5125112" cy="3888679"/>
            </a:xfrm>
            <a:prstGeom prst="rect">
              <a:avLst/>
            </a:prstGeom>
          </p:spPr>
        </p:pic>
        <p:sp>
          <p:nvSpPr>
            <p:cNvPr id="5" name="TextBox 5" descr="speech bubble: gratias! &#10;"/>
            <p:cNvSpPr txBox="1"/>
            <p:nvPr/>
          </p:nvSpPr>
          <p:spPr>
            <a:xfrm>
              <a:off x="1157099" y="1066453"/>
              <a:ext cx="3199928" cy="889389"/>
            </a:xfrm>
            <a:prstGeom prst="rect">
              <a:avLst/>
            </a:prstGeom>
          </p:spPr>
          <p:txBody>
            <a:bodyPr wrap="square" lIns="0" tIns="0" rIns="0" bIns="0" rtlCol="0" anchor="t">
              <a:spAutoFit/>
            </a:bodyPr>
            <a:lstStyle/>
            <a:p>
              <a:pPr algn="ctr">
                <a:lnSpc>
                  <a:spcPts val="5372"/>
                </a:lnSpc>
              </a:pPr>
              <a:r>
                <a:rPr lang="en-US" sz="3837" dirty="0" err="1">
                  <a:solidFill>
                    <a:srgbClr val="CD584E"/>
                  </a:solidFill>
                  <a:latin typeface="Hatton Bold"/>
                </a:rPr>
                <a:t>Gratias</a:t>
              </a:r>
              <a:r>
                <a:rPr lang="en-US" sz="3837" dirty="0">
                  <a:solidFill>
                    <a:srgbClr val="CD584E"/>
                  </a:solidFill>
                  <a:latin typeface="Hatton Bold"/>
                </a:rPr>
                <a:t>!</a:t>
              </a:r>
            </a:p>
          </p:txBody>
        </p:sp>
      </p:grpSp>
      <p:sp>
        <p:nvSpPr>
          <p:cNvPr id="13" name="Slide Number Placeholder 12">
            <a:extLst>
              <a:ext uri="{FF2B5EF4-FFF2-40B4-BE49-F238E27FC236}">
                <a16:creationId xmlns:a16="http://schemas.microsoft.com/office/drawing/2014/main" id="{0FD153D5-9BD0-4B4F-ADCD-76BBAA355ACC}"/>
              </a:ext>
              <a:ext uri="{C183D7F6-B498-43B3-948B-1728B52AA6E4}">
                <adec:decorative xmlns:adec="http://schemas.microsoft.com/office/drawing/2017/decorative" val="1"/>
              </a:ext>
            </a:extLst>
          </p:cNvPr>
          <p:cNvSpPr>
            <a:spLocks noGrp="1"/>
          </p:cNvSpPr>
          <p:nvPr>
            <p:ph type="sldNum" sz="quarter" idx="12"/>
          </p:nvPr>
        </p:nvSpPr>
        <p:spPr>
          <a:xfrm>
            <a:off x="12923520" y="9617030"/>
            <a:ext cx="2133600" cy="365125"/>
          </a:xfrm>
        </p:spPr>
        <p:txBody>
          <a:bodyPr/>
          <a:lstStyle/>
          <a:p>
            <a:fld id="{B6F15528-21DE-4FAA-801E-634DDDAF4B2B}" type="slidenum">
              <a:rPr lang="en-US" smtClean="0"/>
              <a:pPr/>
              <a:t>8</a:t>
            </a:fld>
            <a:endParaRPr lang="en-US"/>
          </a:p>
        </p:txBody>
      </p:sp>
      <p:sp>
        <p:nvSpPr>
          <p:cNvPr id="12" name="Footer Placeholder 11">
            <a:extLst>
              <a:ext uri="{FF2B5EF4-FFF2-40B4-BE49-F238E27FC236}">
                <a16:creationId xmlns:a16="http://schemas.microsoft.com/office/drawing/2014/main" id="{ABC1A4C3-D2D0-F144-854D-DEB67803AF84}"/>
              </a:ext>
              <a:ext uri="{C183D7F6-B498-43B3-948B-1728B52AA6E4}">
                <adec:decorative xmlns:adec="http://schemas.microsoft.com/office/drawing/2017/decorative" val="1"/>
              </a:ext>
            </a:extLst>
          </p:cNvPr>
          <p:cNvSpPr>
            <a:spLocks noGrp="1"/>
          </p:cNvSpPr>
          <p:nvPr>
            <p:ph type="ftr" sz="quarter" idx="11"/>
          </p:nvPr>
        </p:nvSpPr>
        <p:spPr>
          <a:xfrm>
            <a:off x="15087600" y="9617031"/>
            <a:ext cx="2895600" cy="365125"/>
          </a:xfrm>
        </p:spPr>
        <p:txBody>
          <a:bodyPr/>
          <a:lstStyle/>
          <a:p>
            <a:r>
              <a:rPr lang="en-US" dirty="0"/>
              <a:t>© Museum of Classical Archaeology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3D0"/>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1E10203-83D3-7C49-B2A9-5A3AEE9FBFA9}"/>
              </a:ext>
            </a:extLst>
          </p:cNvPr>
          <p:cNvSpPr>
            <a:spLocks noGrp="1"/>
          </p:cNvSpPr>
          <p:nvPr>
            <p:ph type="title"/>
          </p:nvPr>
        </p:nvSpPr>
        <p:spPr>
          <a:xfrm>
            <a:off x="5653524" y="1837894"/>
            <a:ext cx="8229600" cy="1657934"/>
          </a:xfrm>
        </p:spPr>
        <p:txBody>
          <a:bodyPr>
            <a:normAutofit/>
          </a:bodyPr>
          <a:lstStyle/>
          <a:p>
            <a:r>
              <a:rPr lang="en-US" sz="7200" dirty="0">
                <a:solidFill>
                  <a:srgbClr val="000000"/>
                </a:solidFill>
                <a:latin typeface="Hatton Bold Bold"/>
              </a:rPr>
              <a:t>Activity Time</a:t>
            </a:r>
            <a:endParaRPr lang="en-GB" sz="7200" dirty="0"/>
          </a:p>
        </p:txBody>
      </p:sp>
      <p:sp>
        <p:nvSpPr>
          <p:cNvPr id="15" name="Content Placeholder 14">
            <a:extLst>
              <a:ext uri="{FF2B5EF4-FFF2-40B4-BE49-F238E27FC236}">
                <a16:creationId xmlns:a16="http://schemas.microsoft.com/office/drawing/2014/main" id="{C4A12637-E00A-5548-A93B-C99B351608E2}"/>
              </a:ext>
            </a:extLst>
          </p:cNvPr>
          <p:cNvSpPr>
            <a:spLocks noGrp="1"/>
          </p:cNvSpPr>
          <p:nvPr>
            <p:ph idx="1"/>
          </p:nvPr>
        </p:nvSpPr>
        <p:spPr>
          <a:xfrm>
            <a:off x="5761652" y="3443479"/>
            <a:ext cx="8229600" cy="4525963"/>
          </a:xfrm>
        </p:spPr>
        <p:txBody>
          <a:bodyPr/>
          <a:lstStyle/>
          <a:p>
            <a:pPr marL="0" indent="0">
              <a:buNone/>
            </a:pPr>
            <a:r>
              <a:rPr lang="en-US" dirty="0">
                <a:solidFill>
                  <a:srgbClr val="000000"/>
                </a:solidFill>
                <a:latin typeface="Tenor Sans"/>
              </a:rPr>
              <a:t>You will need to download the worksheet from our website for this next part, get ready to test your new Latin knowledge!</a:t>
            </a:r>
          </a:p>
          <a:p>
            <a:pPr marL="0" indent="0">
              <a:buNone/>
            </a:pPr>
            <a:endParaRPr lang="en-GB" dirty="0"/>
          </a:p>
        </p:txBody>
      </p:sp>
      <p:sp>
        <p:nvSpPr>
          <p:cNvPr id="13" name="Slide Number Placeholder 12">
            <a:extLst>
              <a:ext uri="{FF2B5EF4-FFF2-40B4-BE49-F238E27FC236}">
                <a16:creationId xmlns:a16="http://schemas.microsoft.com/office/drawing/2014/main" id="{4F368487-FBBB-FC4E-87EE-935393FBB7CB}"/>
              </a:ext>
              <a:ext uri="{C183D7F6-B498-43B3-948B-1728B52AA6E4}">
                <adec:decorative xmlns:adec="http://schemas.microsoft.com/office/drawing/2017/decorative" val="1"/>
              </a:ext>
            </a:extLst>
          </p:cNvPr>
          <p:cNvSpPr>
            <a:spLocks noGrp="1"/>
          </p:cNvSpPr>
          <p:nvPr>
            <p:ph type="sldNum" sz="quarter" idx="12"/>
          </p:nvPr>
        </p:nvSpPr>
        <p:spPr>
          <a:xfrm>
            <a:off x="12816324" y="9878753"/>
            <a:ext cx="2133600" cy="365125"/>
          </a:xfrm>
        </p:spPr>
        <p:txBody>
          <a:bodyPr/>
          <a:lstStyle/>
          <a:p>
            <a:fld id="{B6F15528-21DE-4FAA-801E-634DDDAF4B2B}" type="slidenum">
              <a:rPr lang="en-US" smtClean="0"/>
              <a:pPr/>
              <a:t>9</a:t>
            </a:fld>
            <a:endParaRPr lang="en-US" dirty="0"/>
          </a:p>
        </p:txBody>
      </p:sp>
      <p:sp>
        <p:nvSpPr>
          <p:cNvPr id="12" name="Footer Placeholder 11">
            <a:extLst>
              <a:ext uri="{FF2B5EF4-FFF2-40B4-BE49-F238E27FC236}">
                <a16:creationId xmlns:a16="http://schemas.microsoft.com/office/drawing/2014/main" id="{3948A407-49DD-7A47-9C1B-44B563ABC3EC}"/>
              </a:ext>
              <a:ext uri="{C183D7F6-B498-43B3-948B-1728B52AA6E4}">
                <adec:decorative xmlns:adec="http://schemas.microsoft.com/office/drawing/2017/decorative" val="1"/>
              </a:ext>
            </a:extLst>
          </p:cNvPr>
          <p:cNvSpPr>
            <a:spLocks noGrp="1"/>
          </p:cNvSpPr>
          <p:nvPr>
            <p:ph type="ftr" sz="quarter" idx="11"/>
          </p:nvPr>
        </p:nvSpPr>
        <p:spPr>
          <a:xfrm>
            <a:off x="15163800" y="9901753"/>
            <a:ext cx="2895600" cy="365125"/>
          </a:xfrm>
        </p:spPr>
        <p:txBody>
          <a:bodyPr/>
          <a:lstStyle/>
          <a:p>
            <a:r>
              <a:rPr lang="en-US" dirty="0"/>
              <a:t>© Museum of Classical Archaeology 2021</a:t>
            </a:r>
          </a:p>
        </p:txBody>
      </p:sp>
      <p:sp>
        <p:nvSpPr>
          <p:cNvPr id="2" name="AutoShape 2">
            <a:extLst>
              <a:ext uri="{C183D7F6-B498-43B3-948B-1728B52AA6E4}">
                <adec:decorative xmlns:adec="http://schemas.microsoft.com/office/drawing/2017/decorative" val="1"/>
              </a:ext>
            </a:extLst>
          </p:cNvPr>
          <p:cNvSpPr/>
          <p:nvPr/>
        </p:nvSpPr>
        <p:spPr>
          <a:xfrm>
            <a:off x="-228600" y="9239250"/>
            <a:ext cx="19080085" cy="1325006"/>
          </a:xfrm>
          <a:prstGeom prst="rect">
            <a:avLst/>
          </a:prstGeom>
          <a:solidFill>
            <a:srgbClr val="292829">
              <a:alpha val="19607"/>
            </a:srgbClr>
          </a:solidFill>
        </p:spPr>
      </p:sp>
      <p:pic>
        <p:nvPicPr>
          <p:cNvPr id="7" name="Picture 7" descr="drawing of a greek vase "/>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67572" y="7235894"/>
            <a:ext cx="1493857" cy="2285058"/>
          </a:xfrm>
          <a:prstGeom prst="rect">
            <a:avLst/>
          </a:prstGeom>
        </p:spPr>
      </p:pic>
      <p:pic>
        <p:nvPicPr>
          <p:cNvPr id="8" name="Picture 8" descr="comic style drawing of a young roman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051404" y="2674528"/>
            <a:ext cx="3564841" cy="7059092"/>
          </a:xfrm>
          <a:prstGeom prst="rect">
            <a:avLst/>
          </a:prstGeom>
        </p:spPr>
      </p:pic>
      <p:pic>
        <p:nvPicPr>
          <p:cNvPr id="3" name="Picture 3" descr="image of a lyre "/>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269186" y="7181662"/>
            <a:ext cx="1684288" cy="2339289"/>
          </a:xfrm>
          <a:prstGeom prst="rect">
            <a:avLst/>
          </a:prstGeom>
        </p:spPr>
      </p:pic>
      <p:pic>
        <p:nvPicPr>
          <p:cNvPr id="9" name="Picture 9" descr="comic style image of a you ancient roman man. "/>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6011" y="1837894"/>
            <a:ext cx="5109233" cy="76830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655</Words>
  <Application>Microsoft Macintosh PowerPoint</Application>
  <PresentationFormat>Custom</PresentationFormat>
  <Paragraphs>118</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Open Sans Light Italics</vt:lpstr>
      <vt:lpstr>Hatton Bold Bold</vt:lpstr>
      <vt:lpstr>Hatton Bold</vt:lpstr>
      <vt:lpstr>Open Sans Light Bold Italics</vt:lpstr>
      <vt:lpstr>Calibri</vt:lpstr>
      <vt:lpstr>Arial</vt:lpstr>
      <vt:lpstr>Open Sans Light</vt:lpstr>
      <vt:lpstr>Tenor Sans</vt:lpstr>
      <vt:lpstr>Comic Sans MS</vt:lpstr>
      <vt:lpstr>Office Theme</vt:lpstr>
      <vt:lpstr>Latin Greetings </vt:lpstr>
      <vt:lpstr>Today's Lesson </vt:lpstr>
      <vt:lpstr>How many different ways can you think of that we greet each other in English?</vt:lpstr>
      <vt:lpstr>Salve and Vale!</vt:lpstr>
      <vt:lpstr>Greetings Continued.</vt:lpstr>
      <vt:lpstr>Meeting Marcus</vt:lpstr>
      <vt:lpstr>We should be polite and say thank you to Marcus.  What do you think 'thank you' is in Latin? </vt:lpstr>
      <vt:lpstr>The answer is gratias! And salutatio can be used to say ‘You are welcome’. </vt:lpstr>
      <vt:lpstr>Activity Time</vt:lpstr>
      <vt:lpstr>Marcus meets Julius Caesar.</vt:lpstr>
      <vt:lpstr>Marcus Needs Help</vt:lpstr>
      <vt:lpstr>You’re Ready! </vt:lpstr>
      <vt:lpstr>Gratias!  Vale!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Illustrated Greek History Education Presentation</dc:title>
  <cp:lastModifiedBy>Justyna Ladosz</cp:lastModifiedBy>
  <cp:revision>14</cp:revision>
  <dcterms:created xsi:type="dcterms:W3CDTF">2006-08-16T00:00:00Z</dcterms:created>
  <dcterms:modified xsi:type="dcterms:W3CDTF">2021-02-18T14:24:22Z</dcterms:modified>
  <dc:identifier>DAEUXC_5HR8</dc:identifier>
</cp:coreProperties>
</file>