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78" r:id="rId5"/>
    <p:sldId id="265" r:id="rId6"/>
    <p:sldId id="267" r:id="rId7"/>
    <p:sldId id="264" r:id="rId8"/>
    <p:sldId id="268" r:id="rId9"/>
    <p:sldId id="260" r:id="rId10"/>
    <p:sldId id="269" r:id="rId11"/>
    <p:sldId id="259" r:id="rId12"/>
    <p:sldId id="271" r:id="rId13"/>
    <p:sldId id="272" r:id="rId14"/>
    <p:sldId id="270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4" autoAdjust="0"/>
    <p:restoredTop sz="86418" autoAdjust="0"/>
  </p:normalViewPr>
  <p:slideViewPr>
    <p:cSldViewPr snapToGrid="0">
      <p:cViewPr varScale="1">
        <p:scale>
          <a:sx n="100" d="100"/>
          <a:sy n="100" d="100"/>
        </p:scale>
        <p:origin x="160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B332-0A87-BE43-88A3-507C2E4E1791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C3FD3-E75D-EB41-BA9B-20EF5F7C6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37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C3FD3-E75D-EB41-BA9B-20EF5F7C6B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3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A611-2035-4F68-A92C-E3B5D748F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2C0A7-0767-42D7-A067-B3CC283CC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53A18-D161-4377-873D-5ED23BDF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DB35B-6EB4-4A36-9708-203B743F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3A583-3592-4EF2-8D50-8AFCCE33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E623-49DB-41B3-9BDF-47E6CE46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4F25D-8C54-4587-A05B-FC1285181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6C862-AEE2-4B94-A957-46BAF66E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73944-C732-4651-81EC-94D8678D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B098-58CB-4216-814A-8321AE0F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F6C57-ABF9-48B4-AE9C-979EFDB2A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02093-D68D-4647-80D1-81054E8A5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BCA19-DC42-49BA-8751-22BDCA1C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F678C-D7AA-4209-AE0A-69BE4BD7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F6071-3BDB-40E2-8375-D69D2987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5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6420-CE30-45E4-9BE7-6B66DEA3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F9FD-656D-497E-9FB5-63E84D882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B715C-F3A9-4D13-8EF9-8B08E2A3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17B2E-4619-43C4-B795-9DE15D9D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5924D-114D-4CBB-BE99-A3F50E73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9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B990-4AFC-4223-88AB-FFC28505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A09DF-04AA-4855-A817-83187F6B3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6C9A0-CD0A-48CF-A0D0-68E405E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DC3CA-3729-46D3-86ED-A7FFE35C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91932-C696-4E83-91C9-5F524D95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4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D2C4-38E5-4847-842B-FA5ED63C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378E9-1EE4-4170-832D-E7BD562B3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054D8-D858-4152-9348-700535CA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E0EE2-B1B2-4E85-BDEE-9D2AB795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35385-1828-448C-B0D3-B4098BCC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68D60-801B-495B-AA0C-6EA9406A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0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6F035-EADC-4780-8404-69240803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550C4-9F6D-4463-8C2E-1EC02876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51F6C-FE46-4F1E-A309-D2BE7C6C0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9DB01-9FD6-4C61-A800-A21F76B21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3F513-C293-49A1-A046-B068EAD8E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3A680E-E681-4893-AE01-DF223F83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AC054-5CCF-4C2F-B8A5-894FC435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8B155-720B-4CE7-B509-9F4F3F91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9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BE62-48DB-445E-B869-FCD10CA3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ED9F9-76B2-4EF9-A69F-C8CD0DB5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C3C4B-9F1D-4A06-A510-8C1E137B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CE828-92CE-4C05-9097-34439213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2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47B3C9-499C-4B4F-9CE7-3CF7F132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23E33-B1F8-4540-BB29-58EF4BAF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5962D-A8D9-4C9C-8B95-9C0E5924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1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8A20-69FB-40F6-98D5-8FC207BF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8A2C2-97E9-4256-B240-E8EF2E7AB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2E77F-CD90-4C2A-A789-A65BDF225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239D5-B532-451F-AB83-FACE4968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D6C7F-CEFE-4061-89AA-41B90C1D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8E3CA-4DA6-4CD6-AC86-3ED011E2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0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040F-71E0-4AA2-983A-A25F775D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DAD17-45E7-4E8A-86C6-96D263B50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C0DC4-487A-4E98-B39E-D23E83181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F227C-F244-4A73-94B4-B394F5C3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D24BB-B0F3-4820-B5F1-46C15381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BE7A6-50F8-4DF1-8B0D-03922D7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48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838CA-AC17-4CE2-B91E-E135609D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581EC-3BD6-4F95-B86B-7D64D179F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37EEA-B0D9-4AC1-99B4-69484BF3A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FB4DF-9386-421C-8DA8-2165690410F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1A222-5DB8-4DE5-A0C5-2C4BECB3D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2419-AB78-46E3-8521-DA3FFF598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BA3C3-E6E9-4525-9535-9A917D72D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2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0236-841A-4393-A7E6-B560A767F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26904"/>
            <a:ext cx="9144000" cy="248146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Roman Dinner Party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and the Problems of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Slavery</a:t>
            </a:r>
          </a:p>
        </p:txBody>
      </p:sp>
      <p:pic>
        <p:nvPicPr>
          <p:cNvPr id="6" name="Picture 5" descr="© Museum of Classical Archaeology 2021">
            <a:extLst>
              <a:ext uri="{FF2B5EF4-FFF2-40B4-BE49-F238E27FC236}">
                <a16:creationId xmlns:a16="http://schemas.microsoft.com/office/drawing/2014/main" id="{9B462B69-69CE-4B8E-BEF0-F98CA375E4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608" y="6532238"/>
            <a:ext cx="3877392" cy="341406"/>
          </a:xfrm>
          <a:prstGeom prst="rect">
            <a:avLst/>
          </a:prstGeom>
        </p:spPr>
      </p:pic>
      <p:pic>
        <p:nvPicPr>
          <p:cNvPr id="3" name="Picture 2" descr="Drawing of a man dressed in roman clothes reclining on a couch. A small boy is on his left, and a table laden with food is in front of him. This is a drawing of a Roman dinner party. ">
            <a:extLst>
              <a:ext uri="{FF2B5EF4-FFF2-40B4-BE49-F238E27FC236}">
                <a16:creationId xmlns:a16="http://schemas.microsoft.com/office/drawing/2014/main" id="{F5F26BC0-41BE-4912-A0D5-CAEAA6188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542" y="3108373"/>
            <a:ext cx="4906913" cy="32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E8A53B-FEC4-4840-B4C5-069273BF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0306"/>
            <a:ext cx="3877392" cy="341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Entertainment - 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262" y="1866900"/>
            <a:ext cx="5961184" cy="4839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Sometimes the Roman guests like to read poetry to each other.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 really popular choice is a new poem called the </a:t>
            </a:r>
            <a:r>
              <a:rPr lang="en-GB" i="1" dirty="0">
                <a:latin typeface="Comic Sans MS" panose="030F0702030302020204" pitchFamily="66" charset="0"/>
              </a:rPr>
              <a:t>Aeneid </a:t>
            </a:r>
            <a:r>
              <a:rPr lang="en-GB" dirty="0">
                <a:latin typeface="Comic Sans MS" panose="030F0702030302020204" pitchFamily="66" charset="0"/>
              </a:rPr>
              <a:t>(written by a poet called Virgil).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a poem which tells the story of how Rome began, so it’s very popular at dinner parties. </a:t>
            </a:r>
          </a:p>
        </p:txBody>
      </p:sp>
      <p:pic>
        <p:nvPicPr>
          <p:cNvPr id="5" name="Picture 4" descr="drawing of a woman reading a letter. ">
            <a:extLst>
              <a:ext uri="{FF2B5EF4-FFF2-40B4-BE49-F238E27FC236}">
                <a16:creationId xmlns:a16="http://schemas.microsoft.com/office/drawing/2014/main" id="{9008AC25-28A4-426B-88E7-43DA8E53C6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447" y="1690688"/>
            <a:ext cx="2726569" cy="39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6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C60566-76F3-42C0-BC8C-2D8FEAFF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16594"/>
            <a:ext cx="3877392" cy="3414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280" y="1581505"/>
            <a:ext cx="5467206" cy="4911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dinner party has started!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 strange thing that the Romans like to do at dinner parties is to lie down when they eat and drink. This is called reclining (the verb for that is </a:t>
            </a:r>
            <a:r>
              <a:rPr lang="en-GB" i="1" dirty="0" err="1">
                <a:latin typeface="Comic Sans MS" panose="030F0702030302020204" pitchFamily="66" charset="0"/>
              </a:rPr>
              <a:t>recumbere</a:t>
            </a:r>
            <a:r>
              <a:rPr lang="en-GB" dirty="0">
                <a:latin typeface="Comic Sans MS" panose="030F0702030302020204" pitchFamily="66" charset="0"/>
              </a:rPr>
              <a:t>).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means that the </a:t>
            </a:r>
            <a:r>
              <a:rPr lang="en-GB" i="1" dirty="0">
                <a:latin typeface="Comic Sans MS" panose="030F0702030302020204" pitchFamily="66" charset="0"/>
              </a:rPr>
              <a:t>triclinium </a:t>
            </a:r>
            <a:r>
              <a:rPr lang="en-GB" dirty="0">
                <a:latin typeface="Comic Sans MS" panose="030F0702030302020204" pitchFamily="66" charset="0"/>
              </a:rPr>
              <a:t>should have </a:t>
            </a:r>
            <a:r>
              <a:rPr lang="en-GB" i="1" dirty="0" err="1">
                <a:latin typeface="Comic Sans MS" panose="030F0702030302020204" pitchFamily="66" charset="0"/>
              </a:rPr>
              <a:t>lecti</a:t>
            </a:r>
            <a:r>
              <a:rPr lang="en-GB" i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(couches) set up for the guests.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Reclining</a:t>
            </a:r>
          </a:p>
        </p:txBody>
      </p:sp>
      <p:pic>
        <p:nvPicPr>
          <p:cNvPr id="4" name="Picture 3" descr="Picture of a Roman reclining at a dinner party.">
            <a:extLst>
              <a:ext uri="{FF2B5EF4-FFF2-40B4-BE49-F238E27FC236}">
                <a16:creationId xmlns:a16="http://schemas.microsoft.com/office/drawing/2014/main" id="{94126552-785A-4731-AA7C-E918EC2C1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6364" l="4827" r="97738">
                        <a14:foregroundMark x1="4072" y1="5682" x2="76018" y2="55227"/>
                        <a14:foregroundMark x1="76018" y1="55227" x2="95928" y2="96364"/>
                        <a14:foregroundMark x1="3620" y1="94091" x2="72398" y2="9091"/>
                        <a14:foregroundMark x1="72398" y1="9091" x2="80845" y2="2500"/>
                        <a14:foregroundMark x1="80845" y1="2500" x2="83409" y2="3864"/>
                        <a14:foregroundMark x1="3318" y1="8182" x2="8899" y2="45909"/>
                        <a14:foregroundMark x1="8899" y1="45909" x2="6335" y2="85909"/>
                        <a14:foregroundMark x1="6335" y1="85909" x2="4977" y2="93409"/>
                        <a14:foregroundMark x1="97738" y1="5227" x2="97738" y2="5227"/>
                        <a14:backgroundMark x1="21870" y1="1364" x2="31071" y2="1364"/>
                        <a14:backgroundMark x1="46757" y1="909" x2="57315" y2="1818"/>
                        <a14:backgroundMark x1="74057" y1="1364" x2="79035" y2="1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205" y="1557785"/>
            <a:ext cx="63150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2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C60566-76F3-42C0-BC8C-2D8FEAFF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16594"/>
            <a:ext cx="3877392" cy="341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Enslaved people as waiters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280" y="1690688"/>
            <a:ext cx="5467206" cy="4911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As you can see here, slaves bring all the food to the table.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Felix is bringing food from the kitchen for the guests to eat.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Felix is still a little boy, but he has been enslaved so that means he has to work hard for his master.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Drawing of a man dressed in roman clothes reclining on a couch. A small boy is on his left, and a table laden with food is in front of him. This is a drawing of a Roman dinner party. ">
            <a:extLst>
              <a:ext uri="{FF2B5EF4-FFF2-40B4-BE49-F238E27FC236}">
                <a16:creationId xmlns:a16="http://schemas.microsoft.com/office/drawing/2014/main" id="{94126552-785A-4731-AA7C-E918EC2C14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6364" l="4827" r="97738">
                        <a14:foregroundMark x1="4072" y1="5682" x2="76018" y2="55227"/>
                        <a14:foregroundMark x1="76018" y1="55227" x2="95928" y2="96364"/>
                        <a14:foregroundMark x1="3620" y1="94091" x2="72398" y2="9091"/>
                        <a14:foregroundMark x1="72398" y1="9091" x2="80845" y2="2500"/>
                        <a14:foregroundMark x1="80845" y1="2500" x2="83409" y2="3864"/>
                        <a14:foregroundMark x1="3318" y1="8182" x2="8899" y2="45909"/>
                        <a14:foregroundMark x1="8899" y1="45909" x2="6335" y2="85909"/>
                        <a14:foregroundMark x1="6335" y1="85909" x2="4977" y2="93409"/>
                        <a14:foregroundMark x1="97738" y1="5227" x2="97738" y2="5227"/>
                        <a14:backgroundMark x1="21870" y1="1364" x2="31071" y2="1364"/>
                        <a14:backgroundMark x1="46757" y1="909" x2="57315" y2="1818"/>
                        <a14:backgroundMark x1="74057" y1="1364" x2="79035" y2="1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205" y="1557785"/>
            <a:ext cx="63150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C60566-76F3-42C0-BC8C-2D8FEAFF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16594"/>
            <a:ext cx="3877392" cy="341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Fire! </a:t>
            </a:r>
          </a:p>
        </p:txBody>
      </p:sp>
      <p:pic>
        <p:nvPicPr>
          <p:cNvPr id="6" name="Picture 5" descr="drawing of people dressed like romans sitting down. Red flames surround them. ">
            <a:extLst>
              <a:ext uri="{FF2B5EF4-FFF2-40B4-BE49-F238E27FC236}">
                <a16:creationId xmlns:a16="http://schemas.microsoft.com/office/drawing/2014/main" id="{C2EF9F61-D8B8-4EF5-A3CB-565A5EAE17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8" b="95276" l="2667" r="93697">
                        <a14:foregroundMark x1="2667" y1="91339" x2="8242" y2="78346"/>
                        <a14:foregroundMark x1="4848" y1="67717" x2="7152" y2="34449"/>
                        <a14:foregroundMark x1="7152" y1="34449" x2="32606" y2="26181"/>
                        <a14:foregroundMark x1="32606" y1="26181" x2="77576" y2="32480"/>
                        <a14:foregroundMark x1="77576" y1="32480" x2="80242" y2="38189"/>
                        <a14:foregroundMark x1="33818" y1="86417" x2="47879" y2="85827"/>
                        <a14:foregroundMark x1="47879" y1="85827" x2="64970" y2="85827"/>
                        <a14:foregroundMark x1="6424" y1="15551" x2="19273" y2="25394"/>
                        <a14:foregroundMark x1="25455" y1="30315" x2="56606" y2="53543"/>
                        <a14:foregroundMark x1="74424" y1="15551" x2="81212" y2="16339"/>
                        <a14:foregroundMark x1="81212" y1="16339" x2="84606" y2="30512"/>
                        <a14:foregroundMark x1="84606" y1="30512" x2="85576" y2="53346"/>
                        <a14:foregroundMark x1="88121" y1="20669" x2="90424" y2="87795"/>
                        <a14:foregroundMark x1="93939" y1="79528" x2="93212" y2="89370"/>
                        <a14:foregroundMark x1="87515" y1="92323" x2="84970" y2="92323"/>
                        <a14:foregroundMark x1="66182" y1="92520" x2="70909" y2="92520"/>
                        <a14:foregroundMark x1="32000" y1="95472" x2="29212" y2="95079"/>
                        <a14:foregroundMark x1="2667" y1="8858" x2="2667" y2="8858"/>
                        <a14:backgroundMark x1="41939" y1="93898" x2="53333" y2="96063"/>
                        <a14:backgroundMark x1="3879" y1="98622" x2="10182" y2="98425"/>
                        <a14:backgroundMark x1="10182" y1="98425" x2="16485" y2="98622"/>
                        <a14:backgroundMark x1="31273" y1="94291" x2="31273" y2="94291"/>
                        <a14:backgroundMark x1="29939" y1="93898" x2="29939" y2="93898"/>
                      </a14:backgroundRemoval>
                    </a14:imgEffect>
                  </a14:imgLayer>
                </a14:imgProps>
              </a:ext>
            </a:extLst>
          </a:blip>
          <a:srcRect r="4588"/>
          <a:stretch/>
        </p:blipFill>
        <p:spPr>
          <a:xfrm>
            <a:off x="352529" y="1538773"/>
            <a:ext cx="6574181" cy="4242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184" y="2574388"/>
            <a:ext cx="4946301" cy="3918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Oh no what’s happening! The </a:t>
            </a:r>
            <a:r>
              <a:rPr lang="en-GB" i="1" dirty="0">
                <a:latin typeface="Comic Sans MS" panose="030F0702030302020204" pitchFamily="66" charset="0"/>
              </a:rPr>
              <a:t>triclinium </a:t>
            </a:r>
            <a:r>
              <a:rPr lang="en-GB" dirty="0">
                <a:latin typeface="Comic Sans MS" panose="030F0702030302020204" pitchFamily="66" charset="0"/>
              </a:rPr>
              <a:t>is on fire!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I’m going to help put out the flames and save the guests.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3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Putting out the fire</a:t>
            </a:r>
          </a:p>
        </p:txBody>
      </p:sp>
      <p:pic>
        <p:nvPicPr>
          <p:cNvPr id="4" name="Picture 3" descr="drawing of people dressed like romans sitting down. ">
            <a:extLst>
              <a:ext uri="{FF2B5EF4-FFF2-40B4-BE49-F238E27FC236}">
                <a16:creationId xmlns:a16="http://schemas.microsoft.com/office/drawing/2014/main" id="{62A2B587-801F-4551-989F-CFE7B7E229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" t="1602" r="1344" b="2634"/>
          <a:stretch/>
        </p:blipFill>
        <p:spPr>
          <a:xfrm>
            <a:off x="628127" y="1949105"/>
            <a:ext cx="6112341" cy="33981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540" y="1949105"/>
            <a:ext cx="4883905" cy="3557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That was a close call, the whole house almost burnt down!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Some of the guests think that Marcus should free me as a reward for saving them all from the fire.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946B51-2C4C-4A2F-A260-362448835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608" y="6523524"/>
            <a:ext cx="3877392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6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>
                <a:latin typeface="Comic Sans MS" panose="030F0702030302020204" pitchFamily="66" charset="0"/>
              </a:rPr>
              <a:t>Manumissio</a:t>
            </a:r>
            <a:r>
              <a:rPr lang="en-GB" i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(setting a slave free)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540" y="1949105"/>
            <a:ext cx="4883905" cy="3557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Marcus does not want to free me because I do so much hard work for him. If he frees me he’ll have to buy another slave.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But Julia has convinced him to free me.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946B51-2C4C-4A2F-A260-362448835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3524"/>
            <a:ext cx="3877392" cy="341406"/>
          </a:xfrm>
          <a:prstGeom prst="rect">
            <a:avLst/>
          </a:prstGeom>
        </p:spPr>
      </p:pic>
      <p:pic>
        <p:nvPicPr>
          <p:cNvPr id="5" name="Picture 4" descr="drawing of a roman man. This is Marcus. ">
            <a:extLst>
              <a:ext uri="{FF2B5EF4-FFF2-40B4-BE49-F238E27FC236}">
                <a16:creationId xmlns:a16="http://schemas.microsoft.com/office/drawing/2014/main" id="{DE88DC3B-F661-43C7-A36F-C5C14DAB04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9222"/>
            <a:ext cx="2249619" cy="5291787"/>
          </a:xfrm>
          <a:prstGeom prst="rect">
            <a:avLst/>
          </a:prstGeom>
        </p:spPr>
      </p:pic>
      <p:pic>
        <p:nvPicPr>
          <p:cNvPr id="6" name="Picture 5" descr="drawing of a young woman dressed in roman clothing. this is Julia. ">
            <a:extLst>
              <a:ext uri="{FF2B5EF4-FFF2-40B4-BE49-F238E27FC236}">
                <a16:creationId xmlns:a16="http://schemas.microsoft.com/office/drawing/2014/main" id="{5A72EDDC-70C5-45BF-A68B-EDC21B2CEE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64688" y="1642092"/>
            <a:ext cx="2136525" cy="50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Comic Sans MS" panose="030F0702030302020204" pitchFamily="66" charset="0"/>
              </a:rPr>
              <a:t>M</a:t>
            </a:r>
            <a:r>
              <a:rPr lang="en-GB" i="1" dirty="0" err="1">
                <a:latin typeface="Comic Sans MS" panose="030F0702030302020204" pitchFamily="66" charset="0"/>
              </a:rPr>
              <a:t>anumissio</a:t>
            </a:r>
            <a:r>
              <a:rPr lang="en-GB" i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at the dinner party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87387"/>
            <a:ext cx="5738445" cy="463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Marcus has invited me to recline in the </a:t>
            </a:r>
            <a:r>
              <a:rPr lang="en-GB" i="1" dirty="0">
                <a:latin typeface="Comic Sans MS" panose="030F0702030302020204" pitchFamily="66" charset="0"/>
              </a:rPr>
              <a:t>triclinium </a:t>
            </a:r>
            <a:r>
              <a:rPr lang="en-GB" dirty="0">
                <a:latin typeface="Comic Sans MS" panose="030F0702030302020204" pitchFamily="66" charset="0"/>
              </a:rPr>
              <a:t>along with the other guests.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one of the ways that a Roman can carry out </a:t>
            </a:r>
            <a:r>
              <a:rPr lang="en-GB" i="1" dirty="0" err="1">
                <a:latin typeface="Comic Sans MS" panose="030F0702030302020204" pitchFamily="66" charset="0"/>
              </a:rPr>
              <a:t>manumissio</a:t>
            </a:r>
            <a:r>
              <a:rPr lang="en-GB" i="1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means that I am now a </a:t>
            </a:r>
            <a:r>
              <a:rPr lang="en-GB" i="1" dirty="0" err="1">
                <a:latin typeface="Comic Sans MS" panose="030F0702030302020204" pitchFamily="66" charset="0"/>
              </a:rPr>
              <a:t>libertus</a:t>
            </a:r>
            <a:r>
              <a:rPr lang="en-GB" i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(freedman)!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946B51-2C4C-4A2F-A260-362448835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3524"/>
            <a:ext cx="3877392" cy="341406"/>
          </a:xfrm>
          <a:prstGeom prst="rect">
            <a:avLst/>
          </a:prstGeom>
        </p:spPr>
      </p:pic>
      <p:pic>
        <p:nvPicPr>
          <p:cNvPr id="7" name="Picture 6" descr="drawing of a man dressed as a roman. This is Advorix. ">
            <a:extLst>
              <a:ext uri="{FF2B5EF4-FFF2-40B4-BE49-F238E27FC236}">
                <a16:creationId xmlns:a16="http://schemas.microsoft.com/office/drawing/2014/main" id="{EA6CE105-26F7-4081-89E9-6607E55285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78912"/>
            <a:ext cx="1833062" cy="50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Meet Marcus Junius </a:t>
            </a:r>
            <a:r>
              <a:rPr lang="en-GB" dirty="0" err="1">
                <a:latin typeface="Comic Sans MS" panose="030F0702030302020204" pitchFamily="66" charset="0"/>
              </a:rPr>
              <a:t>Advorix</a:t>
            </a:r>
            <a:r>
              <a:rPr lang="en-GB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7" name="Picture 6" descr="drawing of a man dressed as a roman. This is Advorix. ">
            <a:extLst>
              <a:ext uri="{FF2B5EF4-FFF2-40B4-BE49-F238E27FC236}">
                <a16:creationId xmlns:a16="http://schemas.microsoft.com/office/drawing/2014/main" id="{EA6CE105-26F7-4081-89E9-6607E55285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478912"/>
            <a:ext cx="1833062" cy="50139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0" y="1866900"/>
            <a:ext cx="6786195" cy="4248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Do you remember learning about Roman names? Slaves normally only have one name, so now I have to take two of Marcus’ names so that I have a </a:t>
            </a:r>
            <a:r>
              <a:rPr lang="en-GB" i="1" dirty="0">
                <a:latin typeface="Comic Sans MS" panose="030F0702030302020204" pitchFamily="66" charset="0"/>
              </a:rPr>
              <a:t>praenomen, </a:t>
            </a:r>
            <a:r>
              <a:rPr lang="en-GB" i="1" dirty="0" err="1">
                <a:latin typeface="Comic Sans MS" panose="030F0702030302020204" pitchFamily="66" charset="0"/>
              </a:rPr>
              <a:t>nomen</a:t>
            </a:r>
            <a:r>
              <a:rPr lang="en-GB" i="1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and </a:t>
            </a:r>
            <a:r>
              <a:rPr lang="en-GB" i="1" dirty="0">
                <a:latin typeface="Comic Sans MS" panose="030F0702030302020204" pitchFamily="66" charset="0"/>
              </a:rPr>
              <a:t>cognomen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His full name is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Marcus Junius Cerinthus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so that means that my new name will be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Marcus Junius </a:t>
            </a:r>
            <a:r>
              <a:rPr lang="en-GB" dirty="0" err="1">
                <a:latin typeface="Comic Sans MS" panose="030F0702030302020204" pitchFamily="66" charset="0"/>
              </a:rPr>
              <a:t>Advorix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946B51-2C4C-4A2F-A260-362448835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608" y="6523524"/>
            <a:ext cx="3877392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E8A53B-FEC4-4840-B4C5-069273BF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0306"/>
            <a:ext cx="3877392" cy="341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Freedom!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050" y="1856738"/>
            <a:ext cx="6481395" cy="463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I’m so happy that I’m free now!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can get my own job and raise my own family, and I won’t belong to anybody.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However, I’m still very sad that the Romans rely so much on slaves. My family from Gaul are still enslaved, and so are my friends Lucilla and Felix. </a:t>
            </a:r>
          </a:p>
        </p:txBody>
      </p:sp>
      <p:pic>
        <p:nvPicPr>
          <p:cNvPr id="7" name="Picture 6" descr="drawing of a man dressed as a roman. This is Advorix. ">
            <a:extLst>
              <a:ext uri="{FF2B5EF4-FFF2-40B4-BE49-F238E27FC236}">
                <a16:creationId xmlns:a16="http://schemas.microsoft.com/office/drawing/2014/main" id="{EA6CE105-26F7-4081-89E9-6607E55285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78912"/>
            <a:ext cx="1833062" cy="50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51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E8A53B-FEC4-4840-B4C5-069273BF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0306"/>
            <a:ext cx="3877392" cy="341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Thank you for coming!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355" y="2876551"/>
            <a:ext cx="5738445" cy="152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Thank you for coming with me to learn more about the Roman </a:t>
            </a:r>
            <a:r>
              <a:rPr lang="en-GB" i="1" dirty="0">
                <a:latin typeface="Comic Sans MS" panose="030F0702030302020204" pitchFamily="66" charset="0"/>
              </a:rPr>
              <a:t>convivium </a:t>
            </a:r>
            <a:r>
              <a:rPr lang="en-GB" dirty="0">
                <a:latin typeface="Comic Sans MS" panose="030F0702030302020204" pitchFamily="66" charset="0"/>
              </a:rPr>
              <a:t>and my life as an enslaved person! </a:t>
            </a:r>
          </a:p>
        </p:txBody>
      </p:sp>
      <p:pic>
        <p:nvPicPr>
          <p:cNvPr id="7" name="Picture 6" descr="drawing of a man dressed as a roman. This is Advorix. ">
            <a:extLst>
              <a:ext uri="{FF2B5EF4-FFF2-40B4-BE49-F238E27FC236}">
                <a16:creationId xmlns:a16="http://schemas.microsoft.com/office/drawing/2014/main" id="{EA6CE105-26F7-4081-89E9-6607E55285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78912"/>
            <a:ext cx="1833062" cy="50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7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Roman Dinner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640" y="1581505"/>
            <a:ext cx="5956110" cy="4790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An important part of elite Roman life was the </a:t>
            </a:r>
            <a:r>
              <a:rPr lang="en-GB" i="1" dirty="0">
                <a:latin typeface="Comic Sans MS" panose="030F0702030302020204" pitchFamily="66" charset="0"/>
              </a:rPr>
              <a:t>convivium </a:t>
            </a:r>
            <a:r>
              <a:rPr lang="en-GB" dirty="0">
                <a:latin typeface="Comic Sans MS" panose="030F0702030302020204" pitchFamily="66" charset="0"/>
              </a:rPr>
              <a:t>(dinner party).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However, since Rome was a slave-based society, running social events like this relied heavily on slave labour.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week we’re going to take a look at Roman life from a different point of view: meet </a:t>
            </a:r>
            <a:r>
              <a:rPr lang="en-GB" dirty="0" err="1">
                <a:latin typeface="Comic Sans MS" panose="030F0702030302020204" pitchFamily="66" charset="0"/>
              </a:rPr>
              <a:t>Advorix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4" name="Picture 3" descr="drawing of a man carrying boxes on his back. ">
            <a:extLst>
              <a:ext uri="{FF2B5EF4-FFF2-40B4-BE49-F238E27FC236}">
                <a16:creationId xmlns:a16="http://schemas.microsoft.com/office/drawing/2014/main" id="{BA24704B-F4B2-4C88-A89E-DD393B1D9F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0000" l="9735" r="94248">
                        <a14:foregroundMark x1="26549" y1="9063" x2="84956" y2="23750"/>
                        <a14:foregroundMark x1="84956" y1="23750" x2="93805" y2="30625"/>
                        <a14:foregroundMark x1="93805" y1="30625" x2="94248" y2="31563"/>
                        <a14:foregroundMark x1="30088" y1="28125" x2="80531" y2="22813"/>
                        <a14:foregroundMark x1="30531" y1="13438" x2="30973" y2="14688"/>
                        <a14:foregroundMark x1="28761" y1="7187" x2="63717" y2="4688"/>
                        <a14:foregroundMark x1="63717" y1="4688" x2="88053" y2="5313"/>
                        <a14:foregroundMark x1="76549" y1="33438" x2="61947" y2="36250"/>
                        <a14:foregroundMark x1="61947" y1="36250" x2="50885" y2="41250"/>
                        <a14:foregroundMark x1="50885" y1="41250" x2="44248" y2="50000"/>
                        <a14:foregroundMark x1="44248" y1="50000" x2="42478" y2="62813"/>
                        <a14:foregroundMark x1="50885" y1="68750" x2="52212" y2="87188"/>
                        <a14:foregroundMark x1="52212" y1="87188" x2="57522" y2="89688"/>
                        <a14:foregroundMark x1="28761" y1="68438" x2="23451" y2="84688"/>
                        <a14:foregroundMark x1="58850" y1="45938" x2="70796" y2="48438"/>
                        <a14:foregroundMark x1="70796" y1="48438" x2="75664" y2="45313"/>
                        <a14:foregroundMark x1="36283" y1="4375" x2="50000" y2="4688"/>
                        <a14:foregroundMark x1="50000" y1="4688" x2="88496" y2="2500"/>
                        <a14:foregroundMark x1="88496" y1="2500" x2="89381" y2="2500"/>
                        <a14:backgroundMark x1="69027" y1="43125" x2="69027" y2="43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327" y="1634260"/>
            <a:ext cx="3383186" cy="4790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30E267-082A-4EDF-97DD-860F7BBED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608" y="6523524"/>
            <a:ext cx="3877392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4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30E267-082A-4EDF-97DD-860F7BBED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3524"/>
            <a:ext cx="3877392" cy="341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Meet </a:t>
            </a:r>
            <a:r>
              <a:rPr lang="en-GB" dirty="0" err="1">
                <a:latin typeface="Comic Sans MS" panose="030F0702030302020204" pitchFamily="66" charset="0"/>
              </a:rPr>
              <a:t>Advorix</a:t>
            </a:r>
            <a:r>
              <a:rPr lang="en-GB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640" y="1736982"/>
            <a:ext cx="55941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My name is </a:t>
            </a:r>
            <a:r>
              <a:rPr lang="en-GB" dirty="0" err="1">
                <a:latin typeface="Comic Sans MS" panose="030F0702030302020204" pitchFamily="66" charset="0"/>
              </a:rPr>
              <a:t>Advorix</a:t>
            </a:r>
            <a:r>
              <a:rPr lang="en-GB" dirty="0">
                <a:latin typeface="Comic Sans MS" panose="030F0702030302020204" pitchFamily="66" charset="0"/>
              </a:rPr>
              <a:t>. I used to be a warrior from a tribe in Gaul (that’s modern France).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However, when the Romans invaded my country, they enslaved my people.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was taken to Italy and now I am a Roman slave. </a:t>
            </a:r>
          </a:p>
        </p:txBody>
      </p:sp>
      <p:pic>
        <p:nvPicPr>
          <p:cNvPr id="5" name="Picture 4" descr="drawing of an ancient man holding an axe.  This is advorix. ">
            <a:extLst>
              <a:ext uri="{FF2B5EF4-FFF2-40B4-BE49-F238E27FC236}">
                <a16:creationId xmlns:a16="http://schemas.microsoft.com/office/drawing/2014/main" id="{913EA137-AFF5-4099-8FBF-5D70FB5105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7" b="94012" l="9645" r="90863">
                        <a14:foregroundMark x1="44162" y1="8683" x2="46701" y2="14371"/>
                        <a14:foregroundMark x1="32487" y1="9281" x2="32487" y2="9281"/>
                        <a14:foregroundMark x1="48731" y1="44611" x2="48731" y2="44611"/>
                        <a14:foregroundMark x1="24365" y1="91617" x2="24365" y2="91617"/>
                        <a14:foregroundMark x1="90863" y1="14970" x2="90863" y2="14970"/>
                        <a14:foregroundMark x1="51777" y1="88623" x2="55330" y2="79042"/>
                        <a14:foregroundMark x1="55330" y1="79042" x2="55838" y2="78443"/>
                        <a14:foregroundMark x1="49746" y1="47904" x2="46701" y2="46407"/>
                        <a14:foregroundMark x1="23858" y1="46108" x2="17259" y2="38922"/>
                        <a14:foregroundMark x1="17259" y1="38922" x2="19797" y2="30539"/>
                        <a14:foregroundMark x1="19797" y1="30539" x2="21320" y2="28144"/>
                        <a14:foregroundMark x1="26904" y1="94012" x2="23858" y2="94012"/>
                        <a14:foregroundMark x1="45685" y1="6287" x2="43655" y2="7485"/>
                        <a14:backgroundMark x1="36548" y1="87725" x2="38071" y2="98204"/>
                        <a14:backgroundMark x1="42640" y1="89222" x2="43655" y2="91916"/>
                        <a14:backgroundMark x1="25381" y1="40419" x2="25381" y2="404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975" y="1535210"/>
            <a:ext cx="2804526" cy="4754881"/>
          </a:xfrm>
          <a:prstGeom prst="rect">
            <a:avLst/>
          </a:prstGeom>
        </p:spPr>
      </p:pic>
      <p:pic>
        <p:nvPicPr>
          <p:cNvPr id="6" name="Picture 5" descr="speech bubble: Salve!">
            <a:extLst>
              <a:ext uri="{FF2B5EF4-FFF2-40B4-BE49-F238E27FC236}">
                <a16:creationId xmlns:a16="http://schemas.microsoft.com/office/drawing/2014/main" id="{B99832D8-6106-4E1B-8027-0BD93063A6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699" y="2741643"/>
            <a:ext cx="2667598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1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30E267-082A-4EDF-97DD-860F7BBED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3524"/>
            <a:ext cx="3877392" cy="341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is slavery?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640" y="1736982"/>
            <a:ext cx="55941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Enslaved people were forced to work for no money, and were often treated badly.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They didn’t have the power to make their own decisions about their own lives.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Unfortunately, slavery is a problem which has continued to modern times.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drawing of a man carrying boxes on his back. ">
            <a:extLst>
              <a:ext uri="{FF2B5EF4-FFF2-40B4-BE49-F238E27FC236}">
                <a16:creationId xmlns:a16="http://schemas.microsoft.com/office/drawing/2014/main" id="{A447C3FA-4615-4F8F-9B57-0389E81EB7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62" y="1690688"/>
            <a:ext cx="3383573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8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E8A53B-FEC4-4840-B4C5-069273BF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0306"/>
            <a:ext cx="3877392" cy="341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Marcus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262" y="1581505"/>
            <a:ext cx="5961184" cy="4911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My </a:t>
            </a:r>
            <a:r>
              <a:rPr lang="en-GB" i="1" dirty="0">
                <a:latin typeface="Comic Sans MS" panose="030F0702030302020204" pitchFamily="66" charset="0"/>
              </a:rPr>
              <a:t>dominus </a:t>
            </a:r>
            <a:r>
              <a:rPr lang="en-GB" dirty="0">
                <a:latin typeface="Comic Sans MS" panose="030F0702030302020204" pitchFamily="66" charset="0"/>
              </a:rPr>
              <a:t>(translated as master or enslaver) is a man called Marcus. He is a wealthy Roman with a large </a:t>
            </a:r>
            <a:r>
              <a:rPr lang="en-GB" i="1" dirty="0">
                <a:latin typeface="Comic Sans MS" panose="030F0702030302020204" pitchFamily="66" charset="0"/>
              </a:rPr>
              <a:t>villa </a:t>
            </a:r>
            <a:r>
              <a:rPr lang="en-GB" dirty="0">
                <a:latin typeface="Comic Sans MS" panose="030F0702030302020204" pitchFamily="66" charset="0"/>
              </a:rPr>
              <a:t>(country house) and farm.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He bought me at the slave market, and now I work on his farm.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 am forced to work hard every day without any reward. I can no longer see my family because they were also sold into slavery. </a:t>
            </a:r>
          </a:p>
        </p:txBody>
      </p:sp>
      <p:pic>
        <p:nvPicPr>
          <p:cNvPr id="5" name="Picture 4" descr="drawing of a roman man. This is Marcus. ">
            <a:extLst>
              <a:ext uri="{FF2B5EF4-FFF2-40B4-BE49-F238E27FC236}">
                <a16:creationId xmlns:a16="http://schemas.microsoft.com/office/drawing/2014/main" id="{669F893C-E186-4E04-9CC2-92511805AA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4228" y="1445511"/>
            <a:ext cx="2246305" cy="5292540"/>
          </a:xfrm>
          <a:prstGeom prst="rect">
            <a:avLst/>
          </a:prstGeom>
        </p:spPr>
      </p:pic>
      <p:pic>
        <p:nvPicPr>
          <p:cNvPr id="6" name="Picture 5" descr="speech bubble: salve! ">
            <a:extLst>
              <a:ext uri="{FF2B5EF4-FFF2-40B4-BE49-F238E27FC236}">
                <a16:creationId xmlns:a16="http://schemas.microsoft.com/office/drawing/2014/main" id="{75145AB5-EB63-4E64-95EC-4D34767029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706" y="1550855"/>
            <a:ext cx="2981202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0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30E267-082A-4EDF-97DD-860F7BBED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3524"/>
            <a:ext cx="3877392" cy="341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Dinner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640" y="1736982"/>
            <a:ext cx="55941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Tonight my </a:t>
            </a:r>
            <a:r>
              <a:rPr lang="en-GB" i="1" dirty="0">
                <a:latin typeface="Comic Sans MS" panose="030F0702030302020204" pitchFamily="66" charset="0"/>
              </a:rPr>
              <a:t>dominus </a:t>
            </a:r>
            <a:r>
              <a:rPr lang="en-GB" dirty="0">
                <a:latin typeface="Comic Sans MS" panose="030F0702030302020204" pitchFamily="66" charset="0"/>
              </a:rPr>
              <a:t>is going to have a dinner party with his friends. I have to work hard today so that everything is ready for the party. I will carry </a:t>
            </a:r>
            <a:r>
              <a:rPr lang="en-GB" i="1" dirty="0">
                <a:latin typeface="Comic Sans MS" panose="030F0702030302020204" pitchFamily="66" charset="0"/>
              </a:rPr>
              <a:t>amphorae </a:t>
            </a:r>
            <a:r>
              <a:rPr lang="en-GB" dirty="0">
                <a:latin typeface="Comic Sans MS" panose="030F0702030302020204" pitchFamily="66" charset="0"/>
              </a:rPr>
              <a:t>(jugs) of wine to the house.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It’s heavy work!  </a:t>
            </a:r>
          </a:p>
        </p:txBody>
      </p:sp>
      <p:pic>
        <p:nvPicPr>
          <p:cNvPr id="4" name="Picture 3" descr="drawing of a man carrying boxes on his back. ">
            <a:extLst>
              <a:ext uri="{FF2B5EF4-FFF2-40B4-BE49-F238E27FC236}">
                <a16:creationId xmlns:a16="http://schemas.microsoft.com/office/drawing/2014/main" id="{78D89542-95E1-4B3A-9ABB-3055D83C91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170" y="1690688"/>
            <a:ext cx="3383573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1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30E267-082A-4EDF-97DD-860F7BBED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3524"/>
            <a:ext cx="3877392" cy="341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Julia</a:t>
            </a:r>
          </a:p>
        </p:txBody>
      </p:sp>
      <p:pic>
        <p:nvPicPr>
          <p:cNvPr id="6" name="picture of Julia" descr="drawing of a young woman dressed in roman clothing. this is Julia. ">
            <a:extLst>
              <a:ext uri="{FF2B5EF4-FFF2-40B4-BE49-F238E27FC236}">
                <a16:creationId xmlns:a16="http://schemas.microsoft.com/office/drawing/2014/main" id="{8E1D6CFA-312A-4A6E-BECF-2B056A7144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3" b="98177" l="9524" r="89881">
                        <a14:foregroundMark x1="38690" y1="5729" x2="52381" y2="12760"/>
                        <a14:foregroundMark x1="52381" y1="12760" x2="51786" y2="18229"/>
                        <a14:foregroundMark x1="44643" y1="2604" x2="55952" y2="1823"/>
                        <a14:foregroundMark x1="32143" y1="19792" x2="20833" y2="38021"/>
                        <a14:foregroundMark x1="20833" y1="38021" x2="20833" y2="38281"/>
                        <a14:foregroundMark x1="79496" y1="28125" x2="81548" y2="29427"/>
                        <a14:foregroundMark x1="69643" y1="21875" x2="79496" y2="28125"/>
                        <a14:foregroundMark x1="81548" y1="29427" x2="63690" y2="33073"/>
                        <a14:foregroundMark x1="20238" y1="93750" x2="45833" y2="95052"/>
                        <a14:foregroundMark x1="45833" y1="95052" x2="77381" y2="93229"/>
                        <a14:foregroundMark x1="39881" y1="98177" x2="39881" y2="98177"/>
                        <a14:foregroundMark x1="10119" y1="76823" x2="9524" y2="69010"/>
                        <a14:foregroundMark x1="89286" y1="33594" x2="89286" y2="33594"/>
                        <a14:backgroundMark x1="73214" y1="28125" x2="73214" y2="28125"/>
                        <a14:backgroundMark x1="24405" y1="52604" x2="24405" y2="52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967" y="1378424"/>
            <a:ext cx="2325664" cy="5315803"/>
          </a:xfrm>
          <a:prstGeom prst="rect">
            <a:avLst/>
          </a:prstGeom>
        </p:spPr>
      </p:pic>
      <p:grpSp>
        <p:nvGrpSpPr>
          <p:cNvPr id="4" name="Group 3" descr="speech bubble: salve! ">
            <a:extLst>
              <a:ext uri="{FF2B5EF4-FFF2-40B4-BE49-F238E27FC236}">
                <a16:creationId xmlns:a16="http://schemas.microsoft.com/office/drawing/2014/main" id="{9E90D5E7-7F1E-9B4A-8C44-85F4F2D179E7}"/>
              </a:ext>
            </a:extLst>
          </p:cNvPr>
          <p:cNvGrpSpPr/>
          <p:nvPr/>
        </p:nvGrpSpPr>
        <p:grpSpPr>
          <a:xfrm>
            <a:off x="2715904" y="1581506"/>
            <a:ext cx="2524836" cy="1487739"/>
            <a:chOff x="2715904" y="1581506"/>
            <a:chExt cx="2524836" cy="1487739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E3989474-35FE-42ED-99D6-735A890B8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5904" y="1581506"/>
              <a:ext cx="2524836" cy="1487739"/>
            </a:xfrm>
            <a:prstGeom prst="wedgeEllipseCallout">
              <a:avLst>
                <a:gd name="adj1" fmla="val -64753"/>
                <a:gd name="adj2" fmla="val -23456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alve">
              <a:extLst>
                <a:ext uri="{FF2B5EF4-FFF2-40B4-BE49-F238E27FC236}">
                  <a16:creationId xmlns:a16="http://schemas.microsoft.com/office/drawing/2014/main" id="{415ADE65-3DA8-403B-B6F7-FFD24B3A0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3215611" y="2002209"/>
              <a:ext cx="1640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latin typeface="Comic Sans MS" panose="030F0702030302020204" pitchFamily="66" charset="0"/>
                </a:rPr>
                <a:t>Salve!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640" y="1581506"/>
            <a:ext cx="559416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One of Marcus’ guests is Julia (you might remember her from the house and town tours).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She is a wealthy Roman woman, so she can take part in the </a:t>
            </a:r>
            <a:r>
              <a:rPr lang="en-GB" i="1" dirty="0">
                <a:latin typeface="Comic Sans MS" panose="030F0702030302020204" pitchFamily="66" charset="0"/>
              </a:rPr>
              <a:t>convivium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93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Decoration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262" y="1581505"/>
            <a:ext cx="5961184" cy="4911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Marcus’ </a:t>
            </a:r>
            <a:r>
              <a:rPr lang="en-GB" i="1" dirty="0">
                <a:latin typeface="Comic Sans MS" panose="030F0702030302020204" pitchFamily="66" charset="0"/>
              </a:rPr>
              <a:t>villa </a:t>
            </a:r>
            <a:r>
              <a:rPr lang="en-GB" dirty="0">
                <a:latin typeface="Comic Sans MS" panose="030F0702030302020204" pitchFamily="66" charset="0"/>
              </a:rPr>
              <a:t>is filled with lots of decoration.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As you saw on Julia’s tour, the walls of the </a:t>
            </a:r>
            <a:r>
              <a:rPr lang="en-GB" i="1" dirty="0">
                <a:latin typeface="Comic Sans MS" panose="030F0702030302020204" pitchFamily="66" charset="0"/>
              </a:rPr>
              <a:t>atrium </a:t>
            </a:r>
            <a:r>
              <a:rPr lang="en-GB" dirty="0">
                <a:latin typeface="Comic Sans MS" panose="030F0702030302020204" pitchFamily="66" charset="0"/>
              </a:rPr>
              <a:t>and </a:t>
            </a:r>
            <a:r>
              <a:rPr lang="en-GB" i="1" dirty="0">
                <a:latin typeface="Comic Sans MS" panose="030F0702030302020204" pitchFamily="66" charset="0"/>
              </a:rPr>
              <a:t>triclinium </a:t>
            </a:r>
            <a:r>
              <a:rPr lang="en-GB" dirty="0">
                <a:latin typeface="Comic Sans MS" panose="030F0702030302020204" pitchFamily="66" charset="0"/>
              </a:rPr>
              <a:t>are often covered in bright wall paintings. In Marcus’ house, there are even statues in the garden.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All this decoration gives the guests lots to talk about.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However, the walls are very plain in the slave quarters (the part of the house where I live).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946B51-2C4C-4A2F-A260-362448835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3524"/>
            <a:ext cx="3877392" cy="341406"/>
          </a:xfrm>
          <a:prstGeom prst="rect">
            <a:avLst/>
          </a:prstGeom>
        </p:spPr>
      </p:pic>
      <p:pic>
        <p:nvPicPr>
          <p:cNvPr id="4" name="Picture 3" descr="drawing of a statue of the diskobolos (discus thrower). ">
            <a:extLst>
              <a:ext uri="{FF2B5EF4-FFF2-40B4-BE49-F238E27FC236}">
                <a16:creationId xmlns:a16="http://schemas.microsoft.com/office/drawing/2014/main" id="{4C919356-BDDD-4C4A-83E3-30BF0801B6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3" b="95046" l="9945" r="90608">
                        <a14:foregroundMark x1="12155" y1="5882" x2="16575" y2="12384"/>
                        <a14:foregroundMark x1="16575" y1="12384" x2="18785" y2="13932"/>
                        <a14:foregroundMark x1="48066" y1="15170" x2="61326" y2="21672"/>
                        <a14:foregroundMark x1="61326" y1="21672" x2="61326" y2="28793"/>
                        <a14:foregroundMark x1="61326" y1="28793" x2="40884" y2="39009"/>
                        <a14:foregroundMark x1="40884" y1="39009" x2="34807" y2="45820"/>
                        <a14:foregroundMark x1="34807" y1="45820" x2="34807" y2="46749"/>
                        <a14:foregroundMark x1="81768" y1="21981" x2="72376" y2="24149"/>
                        <a14:foregroundMark x1="90608" y1="23529" x2="90608" y2="23529"/>
                        <a14:foregroundMark x1="22652" y1="83282" x2="28177" y2="75851"/>
                        <a14:foregroundMark x1="28177" y1="75851" x2="33702" y2="73375"/>
                        <a14:foregroundMark x1="77348" y1="42415" x2="76243" y2="49226"/>
                        <a14:foregroundMark x1="76243" y1="49226" x2="71271" y2="55108"/>
                        <a14:foregroundMark x1="19890" y1="94427" x2="49171" y2="95046"/>
                        <a14:foregroundMark x1="49171" y1="95046" x2="59116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72" y="1581505"/>
            <a:ext cx="2714259" cy="4843678"/>
          </a:xfrm>
          <a:prstGeom prst="rect">
            <a:avLst/>
          </a:prstGeom>
        </p:spPr>
      </p:pic>
      <p:pic>
        <p:nvPicPr>
          <p:cNvPr id="7" name="Picture 6" descr="drawing of a statue of Hestia.">
            <a:extLst>
              <a:ext uri="{FF2B5EF4-FFF2-40B4-BE49-F238E27FC236}">
                <a16:creationId xmlns:a16="http://schemas.microsoft.com/office/drawing/2014/main" id="{1459C010-8FCA-4051-A709-635CC3E57C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1" b="94627" l="9694" r="89796">
                        <a14:foregroundMark x1="46939" y1="4179" x2="39796" y2="59104"/>
                        <a14:foregroundMark x1="30102" y1="42388" x2="24490" y2="34328"/>
                        <a14:foregroundMark x1="24490" y1="34328" x2="31122" y2="23284"/>
                        <a14:foregroundMark x1="31122" y1="23284" x2="38776" y2="20896"/>
                        <a14:foregroundMark x1="78571" y1="30448" x2="78571" y2="14328"/>
                        <a14:foregroundMark x1="76020" y1="10448" x2="76020" y2="10448"/>
                        <a14:foregroundMark x1="72449" y1="11343" x2="72449" y2="11343"/>
                        <a14:foregroundMark x1="73469" y1="8955" x2="73469" y2="8955"/>
                        <a14:foregroundMark x1="33673" y1="94627" x2="65816" y2="94627"/>
                        <a14:foregroundMark x1="25000" y1="41194" x2="23980" y2="39104"/>
                        <a14:foregroundMark x1="21429" y1="25672" x2="21429" y2="25672"/>
                        <a14:foregroundMark x1="22959" y1="24179" x2="22959" y2="24179"/>
                        <a14:foregroundMark x1="23469" y1="23284" x2="32653" y2="17612"/>
                        <a14:foregroundMark x1="32653" y1="17612" x2="37245" y2="16119"/>
                        <a14:backgroundMark x1="73469" y1="10149" x2="73469" y2="10149"/>
                        <a14:backgroundMark x1="74490" y1="11045" x2="74490" y2="110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5732" y="1420837"/>
            <a:ext cx="2298340" cy="39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1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E8A53B-FEC4-4840-B4C5-069273BF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08" y="6520306"/>
            <a:ext cx="3877392" cy="341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5D6841-BF44-45AA-A958-B752ED9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Entertainment -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BA53-0E68-4D24-A781-FF418E4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262" y="1477109"/>
            <a:ext cx="5961184" cy="50157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Music is a very important part of entertainment at the </a:t>
            </a:r>
            <a:r>
              <a:rPr lang="en-GB" i="1" dirty="0">
                <a:latin typeface="Comic Sans MS" panose="030F0702030302020204" pitchFamily="66" charset="0"/>
              </a:rPr>
              <a:t>convivium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 flute or lyre player is often brought in to provide entertainment for the guests. Sometimes there are even dancers!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However, these entertainers are often enslaved people.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Lucilla. She’s really good at playing the lyre (a bit like a harp), she was enslaved just like me. </a:t>
            </a:r>
          </a:p>
        </p:txBody>
      </p:sp>
      <p:pic>
        <p:nvPicPr>
          <p:cNvPr id="10" name="Picture 9" descr="drawing of a woman playing the lyre. ">
            <a:extLst>
              <a:ext uri="{FF2B5EF4-FFF2-40B4-BE49-F238E27FC236}">
                <a16:creationId xmlns:a16="http://schemas.microsoft.com/office/drawing/2014/main" id="{A7A79A8E-ABE9-45FC-A87B-ECCD79611F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" b="12325"/>
          <a:stretch/>
        </p:blipFill>
        <p:spPr>
          <a:xfrm>
            <a:off x="1524000" y="1948346"/>
            <a:ext cx="3171092" cy="350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67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952</Words>
  <Application>Microsoft Macintosh PowerPoint</Application>
  <PresentationFormat>Widescreen</PresentationFormat>
  <Paragraphs>72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The Roman Dinner Party and the Problems of  Slavery</vt:lpstr>
      <vt:lpstr>The Roman Dinner Party</vt:lpstr>
      <vt:lpstr>Meet Advorix!</vt:lpstr>
      <vt:lpstr>What is slavery?</vt:lpstr>
      <vt:lpstr>Marcus</vt:lpstr>
      <vt:lpstr>Dinner party</vt:lpstr>
      <vt:lpstr>Julia</vt:lpstr>
      <vt:lpstr>Decoration</vt:lpstr>
      <vt:lpstr>Entertainment - music</vt:lpstr>
      <vt:lpstr>Entertainment - poetry</vt:lpstr>
      <vt:lpstr>Reclining</vt:lpstr>
      <vt:lpstr>Enslaved people as waiters</vt:lpstr>
      <vt:lpstr>Fire! </vt:lpstr>
      <vt:lpstr>Putting out the fire</vt:lpstr>
      <vt:lpstr>Manumissio (setting a slave free)</vt:lpstr>
      <vt:lpstr>Manumissio at the dinner party</vt:lpstr>
      <vt:lpstr>Meet Marcus Junius Advorix!</vt:lpstr>
      <vt:lpstr>Freedom!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House</dc:title>
  <dc:creator>Rene Russell</dc:creator>
  <cp:lastModifiedBy>Justyna Ladosz</cp:lastModifiedBy>
  <cp:revision>52</cp:revision>
  <dcterms:created xsi:type="dcterms:W3CDTF">2021-02-18T12:12:36Z</dcterms:created>
  <dcterms:modified xsi:type="dcterms:W3CDTF">2021-03-04T16:35:35Z</dcterms:modified>
</cp:coreProperties>
</file>