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CE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70" autoAdjust="0"/>
    <p:restoredTop sz="94274" autoAdjust="0"/>
  </p:normalViewPr>
  <p:slideViewPr>
    <p:cSldViewPr snapToGrid="0">
      <p:cViewPr varScale="1">
        <p:scale>
          <a:sx n="101" d="100"/>
          <a:sy n="101" d="100"/>
        </p:scale>
        <p:origin x="224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8A611-2035-4F68-A92C-E3B5D748F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22C0A7-0767-42D7-A067-B3CC283CC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53A18-D161-4377-873D-5ED23BDF0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FB4DF-9386-421C-8DA8-2165690410F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DB35B-6EB4-4A36-9708-203B743FA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3A583-3592-4EF2-8D50-8AFCCE33A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A3C3-E6E9-4525-9535-9A917D72D7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9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DE623-49DB-41B3-9BDF-47E6CE46D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F4F25D-8C54-4587-A05B-FC1285181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6C862-AEE2-4B94-A957-46BAF66E4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FB4DF-9386-421C-8DA8-2165690410F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73944-C732-4651-81EC-94D8678D3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1B098-58CB-4216-814A-8321AE0FF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A3C3-E6E9-4525-9535-9A917D72D7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21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9F6C57-ABF9-48B4-AE9C-979EFDB2AD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02093-D68D-4647-80D1-81054E8A5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BCA19-DC42-49BA-8751-22BDCA1CA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FB4DF-9386-421C-8DA8-2165690410F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F678C-D7AA-4209-AE0A-69BE4BD7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F6071-3BDB-40E2-8375-D69D2987E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A3C3-E6E9-4525-9535-9A917D72D7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759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C6420-CE30-45E4-9BE7-6B66DEA34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DF9FD-656D-497E-9FB5-63E84D882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B715C-F3A9-4D13-8EF9-8B08E2A3A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FB4DF-9386-421C-8DA8-2165690410F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17B2E-4619-43C4-B795-9DE15D9D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5924D-114D-4CBB-BE99-A3F50E73B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A3C3-E6E9-4525-9535-9A917D72D7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499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FB990-4AFC-4223-88AB-FFC285057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A09DF-04AA-4855-A817-83187F6B3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6C9A0-CD0A-48CF-A0D0-68E405E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FB4DF-9386-421C-8DA8-2165690410F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DC3CA-3729-46D3-86ED-A7FFE35CB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91932-C696-4E83-91C9-5F524D95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A3C3-E6E9-4525-9535-9A917D72D7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344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DD2C4-38E5-4847-842B-FA5ED63C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378E9-1EE4-4170-832D-E7BD562B32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054D8-D858-4152-9348-700535CAD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3E0EE2-B1B2-4E85-BDEE-9D2AB795B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FB4DF-9386-421C-8DA8-2165690410F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635385-1828-448C-B0D3-B4098BCC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68D60-801B-495B-AA0C-6EA9406AA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A3C3-E6E9-4525-9535-9A917D72D7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502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6F035-EADC-4780-8404-69240803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4550C4-9F6D-4463-8C2E-1EC028760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251F6C-FE46-4F1E-A309-D2BE7C6C0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09DB01-9FD6-4C61-A800-A21F76B212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F3F513-C293-49A1-A046-B068EAD8E6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3A680E-E681-4893-AE01-DF223F832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FB4DF-9386-421C-8DA8-2165690410F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AAC054-5CCF-4C2F-B8A5-894FC4355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A8B155-720B-4CE7-B509-9F4F3F913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A3C3-E6E9-4525-9535-9A917D72D7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498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EBE62-48DB-445E-B869-FCD10CA3C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ED9F9-76B2-4EF9-A69F-C8CD0DB56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FB4DF-9386-421C-8DA8-2165690410F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2C3C4B-9F1D-4A06-A510-8C1E137B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CE828-92CE-4C05-9097-34439213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A3C3-E6E9-4525-9535-9A917D72D7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526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47B3C9-499C-4B4F-9CE7-3CF7F132C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FB4DF-9386-421C-8DA8-2165690410F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523E33-B1F8-4540-BB29-58EF4BAF2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5962D-A8D9-4C9C-8B95-9C0E5924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A3C3-E6E9-4525-9535-9A917D72D7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716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58A20-69FB-40F6-98D5-8FC207BF2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8A2C2-97E9-4256-B240-E8EF2E7AB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2E77F-CD90-4C2A-A789-A65BDF225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F239D5-B532-451F-AB83-FACE4968E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FB4DF-9386-421C-8DA8-2165690410F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8D6C7F-CEFE-4061-89AA-41B90C1D2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8E3CA-4DA6-4CD6-AC86-3ED011E2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A3C3-E6E9-4525-9535-9A917D72D7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400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9040F-71E0-4AA2-983A-A25F775D8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5DAD17-45E7-4E8A-86C6-96D263B50C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C0DC4-487A-4E98-B39E-D23E831817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F227C-F244-4A73-94B4-B394F5C37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FB4DF-9386-421C-8DA8-2165690410F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CD24BB-B0F3-4820-B5F1-46C153818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BE7A6-50F8-4DF1-8B0D-03922D74F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A3C3-E6E9-4525-9535-9A917D72D7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486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E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2838CA-AC17-4CE2-B91E-E135609D3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581EC-3BD6-4F95-B86B-7D64D179F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37EEA-B0D9-4AC1-99B4-69484BF3A5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FB4DF-9386-421C-8DA8-2165690410FC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1A222-5DB8-4DE5-A0C5-2C4BECB3D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2419-AB78-46E3-8521-DA3FFF598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BA3C3-E6E9-4525-9535-9A917D72D7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5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00236-841A-4393-A7E6-B560A767F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08464"/>
            <a:ext cx="9144000" cy="1452025"/>
          </a:xfrm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The Roman House</a:t>
            </a:r>
          </a:p>
        </p:txBody>
      </p:sp>
      <p:pic>
        <p:nvPicPr>
          <p:cNvPr id="4" name="Picture 3" descr="Drawing of a Roman house">
            <a:extLst>
              <a:ext uri="{FF2B5EF4-FFF2-40B4-BE49-F238E27FC236}">
                <a16:creationId xmlns:a16="http://schemas.microsoft.com/office/drawing/2014/main" id="{A793BEE6-37DC-4FFA-BD07-E8D54FEA9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438" r="90750">
                        <a14:foregroundMark x1="90750" y1="50250" x2="89625" y2="45500"/>
                        <a14:foregroundMark x1="9813" y1="53417" x2="9438" y2="63083"/>
                      </a14:backgroundRemoval>
                    </a14:imgEffect>
                  </a14:imgLayer>
                </a14:imgProps>
              </a:ext>
            </a:extLst>
          </a:blip>
          <a:srcRect l="2886" t="23483" r="3981" b="14229"/>
          <a:stretch/>
        </p:blipFill>
        <p:spPr>
          <a:xfrm>
            <a:off x="1705970" y="2260489"/>
            <a:ext cx="8516203" cy="4271749"/>
          </a:xfrm>
          <a:prstGeom prst="rect">
            <a:avLst/>
          </a:prstGeom>
        </p:spPr>
      </p:pic>
      <p:pic>
        <p:nvPicPr>
          <p:cNvPr id="6" name="Picture 5" descr="© Museum of Classical Archaeology 2021">
            <a:extLst>
              <a:ext uri="{FF2B5EF4-FFF2-40B4-BE49-F238E27FC236}">
                <a16:creationId xmlns:a16="http://schemas.microsoft.com/office/drawing/2014/main" id="{9B462B69-69CE-4B8E-BEF0-F98CA375E45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608" y="6532238"/>
            <a:ext cx="3877392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87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D6841-BF44-45AA-A958-B752ED94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Welcome to the Roman House!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30E267-082A-4EDF-97DD-860F7BBED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608" y="6523524"/>
            <a:ext cx="3877392" cy="341406"/>
          </a:xfrm>
          <a:prstGeom prst="rect">
            <a:avLst/>
          </a:prstGeom>
        </p:spPr>
      </p:pic>
      <p:pic>
        <p:nvPicPr>
          <p:cNvPr id="6" name="picture of Julia">
            <a:extLst>
              <a:ext uri="{FF2B5EF4-FFF2-40B4-BE49-F238E27FC236}">
                <a16:creationId xmlns:a16="http://schemas.microsoft.com/office/drawing/2014/main" id="{8E1D6CFA-312A-4A6E-BECF-2B056A714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3" b="98177" l="9524" r="89881">
                        <a14:foregroundMark x1="38690" y1="5729" x2="52381" y2="12760"/>
                        <a14:foregroundMark x1="52381" y1="12760" x2="51786" y2="18229"/>
                        <a14:foregroundMark x1="44643" y1="2604" x2="55952" y2="1823"/>
                        <a14:foregroundMark x1="32143" y1="19792" x2="20833" y2="38021"/>
                        <a14:foregroundMark x1="20833" y1="38021" x2="20833" y2="38281"/>
                        <a14:foregroundMark x1="79496" y1="28125" x2="81548" y2="29427"/>
                        <a14:foregroundMark x1="69643" y1="21875" x2="79496" y2="28125"/>
                        <a14:foregroundMark x1="81548" y1="29427" x2="63690" y2="33073"/>
                        <a14:foregroundMark x1="20238" y1="93750" x2="45833" y2="95052"/>
                        <a14:foregroundMark x1="45833" y1="95052" x2="77381" y2="93229"/>
                        <a14:foregroundMark x1="39881" y1="98177" x2="39881" y2="98177"/>
                        <a14:foregroundMark x1="10119" y1="76823" x2="9524" y2="69010"/>
                        <a14:foregroundMark x1="89286" y1="33594" x2="89286" y2="33594"/>
                        <a14:backgroundMark x1="73214" y1="28125" x2="73214" y2="28125"/>
                        <a14:backgroundMark x1="24405" y1="52604" x2="24405" y2="526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967" y="1378424"/>
            <a:ext cx="2325664" cy="5315803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3989474-35FE-42ED-99D6-735A890B8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15904" y="1581506"/>
            <a:ext cx="2524836" cy="1487739"/>
          </a:xfrm>
          <a:prstGeom prst="wedgeEllipseCallout">
            <a:avLst>
              <a:gd name="adj1" fmla="val -64753"/>
              <a:gd name="adj2" fmla="val -23456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alve">
            <a:extLst>
              <a:ext uri="{FF2B5EF4-FFF2-40B4-BE49-F238E27FC236}">
                <a16:creationId xmlns:a16="http://schemas.microsoft.com/office/drawing/2014/main" id="{415ADE65-3DA8-403B-B6F7-FFD24B3A0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15611" y="2002209"/>
            <a:ext cx="1640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702030302020204" pitchFamily="66" charset="0"/>
              </a:rPr>
              <a:t>Salve!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EBA53-0E68-4D24-A781-FF418E4F2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640" y="1581506"/>
            <a:ext cx="559416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The houses which the Romans lived in were very different to our houses today! </a:t>
            </a: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To learn more about the Roman house, Julia is going to give us a tour of her </a:t>
            </a:r>
            <a:r>
              <a:rPr lang="en-GB" i="1" dirty="0">
                <a:latin typeface="Comic Sans MS" panose="030F0702030302020204" pitchFamily="66" charset="0"/>
              </a:rPr>
              <a:t>domus </a:t>
            </a:r>
            <a:r>
              <a:rPr lang="en-GB" dirty="0">
                <a:latin typeface="Comic Sans MS" panose="030F0702030302020204" pitchFamily="66" charset="0"/>
              </a:rPr>
              <a:t>(house). </a:t>
            </a:r>
          </a:p>
        </p:txBody>
      </p:sp>
    </p:spTree>
    <p:extLst>
      <p:ext uri="{BB962C8B-B14F-4D97-AF65-F5344CB8AC3E}">
        <p14:creationId xmlns:p14="http://schemas.microsoft.com/office/powerpoint/2010/main" val="2195044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D6841-BF44-45AA-A958-B752ED94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Entering the Roman House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321AEA-10F1-46A1-A1FD-42BDBCFE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608" y="6492874"/>
            <a:ext cx="3877392" cy="341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6F91D3-FE58-43A3-9B98-C0F6B0F60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117" y="3589041"/>
            <a:ext cx="768163" cy="17436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B497A7-6985-42DD-A34C-FA7D72D20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188" r="90875">
                        <a14:foregroundMark x1="90875" y1="31750" x2="90875" y2="31750"/>
                        <a14:foregroundMark x1="9188" y1="32333" x2="9188" y2="32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949" y="1027906"/>
            <a:ext cx="6836229" cy="51271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EBA53-0E68-4D24-A781-FF418E4F2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280" y="1581505"/>
            <a:ext cx="5467206" cy="49113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Welcome to my house! You might notice that there are two big rooms at the front of my house. I rent these out to shopkeepers, so a baker could be selling bread by my front door! 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You might also notice that my windows are very small. This is to keep my house nice and cool in the hot Italian summers.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Now let’s open the </a:t>
            </a:r>
            <a:r>
              <a:rPr lang="en-GB" i="1" dirty="0" err="1">
                <a:latin typeface="Comic Sans MS" panose="030F0702030302020204" pitchFamily="66" charset="0"/>
              </a:rPr>
              <a:t>ianua</a:t>
            </a:r>
            <a:r>
              <a:rPr lang="en-GB" i="1" dirty="0">
                <a:latin typeface="Comic Sans MS" panose="030F0702030302020204" pitchFamily="66" charset="0"/>
              </a:rPr>
              <a:t> </a:t>
            </a:r>
            <a:r>
              <a:rPr lang="en-GB" dirty="0">
                <a:latin typeface="Comic Sans MS" panose="030F0702030302020204" pitchFamily="66" charset="0"/>
              </a:rPr>
              <a:t>(door) and go inside!  </a:t>
            </a:r>
          </a:p>
        </p:txBody>
      </p:sp>
    </p:spTree>
    <p:extLst>
      <p:ext uri="{BB962C8B-B14F-4D97-AF65-F5344CB8AC3E}">
        <p14:creationId xmlns:p14="http://schemas.microsoft.com/office/powerpoint/2010/main" val="1496610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D6841-BF44-45AA-A958-B752ED94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The </a:t>
            </a:r>
            <a:r>
              <a:rPr lang="en-GB" i="1" dirty="0" err="1">
                <a:latin typeface="Comic Sans MS" panose="030F0702030302020204" pitchFamily="66" charset="0"/>
              </a:rPr>
              <a:t>fauces</a:t>
            </a:r>
            <a:r>
              <a:rPr lang="en-GB" i="1" dirty="0">
                <a:latin typeface="Comic Sans MS" panose="030F0702030302020204" pitchFamily="66" charset="0"/>
              </a:rPr>
              <a:t> </a:t>
            </a:r>
            <a:r>
              <a:rPr lang="en-GB" dirty="0">
                <a:latin typeface="Comic Sans MS" panose="030F0702030302020204" pitchFamily="66" charset="0"/>
              </a:rPr>
              <a:t>and </a:t>
            </a:r>
            <a:r>
              <a:rPr lang="en-GB" i="1" dirty="0">
                <a:latin typeface="Comic Sans MS" panose="030F0702030302020204" pitchFamily="66" charset="0"/>
              </a:rPr>
              <a:t>lararium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C60566-76F3-42C0-BC8C-2D8FEAFFD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608" y="6516594"/>
            <a:ext cx="3877392" cy="341406"/>
          </a:xfrm>
          <a:prstGeom prst="rect">
            <a:avLst/>
          </a:prstGeom>
        </p:spPr>
      </p:pic>
      <p:pic>
        <p:nvPicPr>
          <p:cNvPr id="5" name="Picture 4" descr="Picture of Julia">
            <a:extLst>
              <a:ext uri="{FF2B5EF4-FFF2-40B4-BE49-F238E27FC236}">
                <a16:creationId xmlns:a16="http://schemas.microsoft.com/office/drawing/2014/main" id="{7A87FA07-92EA-4510-8C05-F51BB4B0C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215" y="1357386"/>
            <a:ext cx="2262489" cy="5135488"/>
          </a:xfrm>
          <a:prstGeom prst="rect">
            <a:avLst/>
          </a:prstGeom>
        </p:spPr>
      </p:pic>
      <p:pic>
        <p:nvPicPr>
          <p:cNvPr id="6" name="Picture 5" descr="Drawing of a lararium household shrine">
            <a:extLst>
              <a:ext uri="{FF2B5EF4-FFF2-40B4-BE49-F238E27FC236}">
                <a16:creationId xmlns:a16="http://schemas.microsoft.com/office/drawing/2014/main" id="{5854BF4A-A520-4CE7-B223-9D9F21BBC3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5" b="90000" l="10000" r="92500">
                        <a14:foregroundMark x1="82917" y1="43813" x2="92917" y2="61563"/>
                        <a14:foregroundMark x1="92917" y1="61563" x2="92583" y2="68688"/>
                        <a14:foregroundMark x1="92583" y1="68688" x2="88750" y2="75188"/>
                        <a14:foregroundMark x1="88750" y1="75188" x2="34500" y2="78813"/>
                        <a14:foregroundMark x1="34500" y1="78813" x2="25000" y2="76688"/>
                        <a14:foregroundMark x1="25000" y1="76688" x2="22583" y2="67813"/>
                        <a14:foregroundMark x1="22583" y1="67813" x2="24833" y2="60000"/>
                        <a14:foregroundMark x1="47583" y1="9875" x2="61000" y2="11875"/>
                        <a14:foregroundMark x1="86917" y1="23313" x2="86917" y2="23313"/>
                        <a14:foregroundMark x1="57917" y1="10188" x2="69083" y2="13563"/>
                        <a14:foregroundMark x1="56250" y1="10375" x2="60917" y2="11375"/>
                        <a14:backgroundMark x1="36917" y1="28313" x2="36917" y2="28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99371"/>
            <a:ext cx="3116244" cy="41549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EBA53-0E68-4D24-A781-FF418E4F2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280" y="1581505"/>
            <a:ext cx="5467206" cy="4911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After going through the </a:t>
            </a:r>
            <a:r>
              <a:rPr lang="en-GB" i="1" dirty="0" err="1">
                <a:latin typeface="Comic Sans MS" panose="030F0702030302020204" pitchFamily="66" charset="0"/>
              </a:rPr>
              <a:t>fauces</a:t>
            </a:r>
            <a:r>
              <a:rPr lang="en-GB" i="1" dirty="0">
                <a:latin typeface="Comic Sans MS" panose="030F0702030302020204" pitchFamily="66" charset="0"/>
              </a:rPr>
              <a:t> </a:t>
            </a:r>
            <a:r>
              <a:rPr lang="en-GB" dirty="0">
                <a:latin typeface="Comic Sans MS" panose="030F0702030302020204" pitchFamily="66" charset="0"/>
              </a:rPr>
              <a:t>(entrance hall), we will reach the </a:t>
            </a:r>
            <a:r>
              <a:rPr lang="en-GB" i="1" dirty="0">
                <a:latin typeface="Comic Sans MS" panose="030F0702030302020204" pitchFamily="66" charset="0"/>
              </a:rPr>
              <a:t>atrium </a:t>
            </a:r>
            <a:r>
              <a:rPr lang="en-GB" dirty="0">
                <a:latin typeface="Comic Sans MS" panose="030F0702030302020204" pitchFamily="66" charset="0"/>
              </a:rPr>
              <a:t>(main room). 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Before exploring the atrium, let’s greet the household gods at the </a:t>
            </a:r>
            <a:r>
              <a:rPr lang="en-GB" i="1" dirty="0">
                <a:latin typeface="Comic Sans MS" panose="030F0702030302020204" pitchFamily="66" charset="0"/>
              </a:rPr>
              <a:t>lararium </a:t>
            </a:r>
            <a:r>
              <a:rPr lang="en-GB" dirty="0">
                <a:latin typeface="Comic Sans MS" panose="030F0702030302020204" pitchFamily="66" charset="0"/>
              </a:rPr>
              <a:t>(shrine). It is important for us Romans to worship our household gods because they look after our family. </a:t>
            </a:r>
          </a:p>
        </p:txBody>
      </p:sp>
    </p:spTree>
    <p:extLst>
      <p:ext uri="{BB962C8B-B14F-4D97-AF65-F5344CB8AC3E}">
        <p14:creationId xmlns:p14="http://schemas.microsoft.com/office/powerpoint/2010/main" val="982126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E8A53B-FEC4-4840-B4C5-069273BF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608" y="6520306"/>
            <a:ext cx="3877392" cy="3414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5D6841-BF44-45AA-A958-B752ED94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The </a:t>
            </a:r>
            <a:r>
              <a:rPr lang="en-GB" i="1" dirty="0">
                <a:latin typeface="Comic Sans MS" panose="030F0702030302020204" pitchFamily="66" charset="0"/>
              </a:rPr>
              <a:t>atrium </a:t>
            </a:r>
            <a:r>
              <a:rPr lang="en-GB" dirty="0">
                <a:latin typeface="Comic Sans MS" panose="030F0702030302020204" pitchFamily="66" charset="0"/>
              </a:rPr>
              <a:t>and </a:t>
            </a:r>
            <a:r>
              <a:rPr lang="en-GB" i="1" dirty="0">
                <a:latin typeface="Comic Sans MS" panose="030F0702030302020204" pitchFamily="66" charset="0"/>
              </a:rPr>
              <a:t>tablinum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 descr="Drawing of the inside of a roman house showing the atrium">
            <a:extLst>
              <a:ext uri="{FF2B5EF4-FFF2-40B4-BE49-F238E27FC236}">
                <a16:creationId xmlns:a16="http://schemas.microsoft.com/office/drawing/2014/main" id="{B4971DB7-B269-4081-9816-9E37A678D6E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5082" t="28385" r="9229" b="28267"/>
          <a:stretch/>
        </p:blipFill>
        <p:spPr>
          <a:xfrm>
            <a:off x="141514" y="1581504"/>
            <a:ext cx="6006134" cy="4051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B418A0-18E6-4650-BFE0-0DB025C82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975" y="2907067"/>
            <a:ext cx="1360879" cy="308857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EBA53-0E68-4D24-A781-FF418E4F2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280" y="1581505"/>
            <a:ext cx="5467206" cy="4911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The atrium is one of the most important rooms in the house! 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In the middle of the floor, there is an </a:t>
            </a:r>
            <a:r>
              <a:rPr lang="en-GB" i="1" dirty="0">
                <a:latin typeface="Comic Sans MS" panose="030F0702030302020204" pitchFamily="66" charset="0"/>
              </a:rPr>
              <a:t>impluvium (</a:t>
            </a:r>
            <a:r>
              <a:rPr lang="en-GB" dirty="0">
                <a:latin typeface="Comic Sans MS" panose="030F0702030302020204" pitchFamily="66" charset="0"/>
              </a:rPr>
              <a:t>a pool to catch rainwater). The doors leading out of the </a:t>
            </a:r>
            <a:r>
              <a:rPr lang="en-GB" i="1" dirty="0">
                <a:latin typeface="Comic Sans MS" panose="030F0702030302020204" pitchFamily="66" charset="0"/>
              </a:rPr>
              <a:t>atrium </a:t>
            </a:r>
            <a:r>
              <a:rPr lang="en-GB" dirty="0">
                <a:latin typeface="Comic Sans MS" panose="030F0702030302020204" pitchFamily="66" charset="0"/>
              </a:rPr>
              <a:t>are </a:t>
            </a:r>
            <a:r>
              <a:rPr lang="en-GB" i="1" dirty="0">
                <a:latin typeface="Comic Sans MS" panose="030F0702030302020204" pitchFamily="66" charset="0"/>
              </a:rPr>
              <a:t>cubicula </a:t>
            </a:r>
            <a:r>
              <a:rPr lang="en-GB" dirty="0">
                <a:latin typeface="Comic Sans MS" panose="030F0702030302020204" pitchFamily="66" charset="0"/>
              </a:rPr>
              <a:t>(bedrooms), and the room directly ahead of us is the </a:t>
            </a:r>
            <a:r>
              <a:rPr lang="en-GB" i="1" dirty="0">
                <a:latin typeface="Comic Sans MS" panose="030F0702030302020204" pitchFamily="66" charset="0"/>
              </a:rPr>
              <a:t>tablinum </a:t>
            </a:r>
            <a:r>
              <a:rPr lang="en-GB" dirty="0">
                <a:latin typeface="Comic Sans MS" panose="030F0702030302020204" pitchFamily="66" charset="0"/>
              </a:rPr>
              <a:t>(study room) where I can draw the curtains for more privacy when working. </a:t>
            </a:r>
          </a:p>
        </p:txBody>
      </p:sp>
    </p:spTree>
    <p:extLst>
      <p:ext uri="{BB962C8B-B14F-4D97-AF65-F5344CB8AC3E}">
        <p14:creationId xmlns:p14="http://schemas.microsoft.com/office/powerpoint/2010/main" val="1638367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D6841-BF44-45AA-A958-B752ED94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The </a:t>
            </a:r>
            <a:r>
              <a:rPr lang="en-GB" i="1" dirty="0" err="1">
                <a:latin typeface="Comic Sans MS" panose="030F0702030302020204" pitchFamily="66" charset="0"/>
              </a:rPr>
              <a:t>peristylium</a:t>
            </a:r>
            <a:r>
              <a:rPr lang="en-GB" i="1" dirty="0">
                <a:latin typeface="Comic Sans MS" panose="030F0702030302020204" pitchFamily="66" charset="0"/>
              </a:rPr>
              <a:t>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C7929C-EA87-47A7-8E53-7B63497E7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608" y="6516594"/>
            <a:ext cx="3877392" cy="341406"/>
          </a:xfrm>
          <a:prstGeom prst="rect">
            <a:avLst/>
          </a:prstGeom>
        </p:spPr>
      </p:pic>
      <p:pic>
        <p:nvPicPr>
          <p:cNvPr id="5" name="Picture 4" descr="Drawing of a roman style Garden with columns, benches and small pond in the middle. ">
            <a:extLst>
              <a:ext uri="{FF2B5EF4-FFF2-40B4-BE49-F238E27FC236}">
                <a16:creationId xmlns:a16="http://schemas.microsoft.com/office/drawing/2014/main" id="{34EAC009-1DA8-4B86-A049-7B86B2CB249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8734" t="14667" r="9667" b="18934"/>
          <a:stretch/>
        </p:blipFill>
        <p:spPr>
          <a:xfrm>
            <a:off x="329184" y="1280160"/>
            <a:ext cx="7461504" cy="45537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1E4EA-9D64-49C6-BAE3-684C224AE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890" y="3044277"/>
            <a:ext cx="1365622" cy="309094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5EB7EEC-12D1-40FF-AC28-AEC13EA2F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9872" y="1825625"/>
            <a:ext cx="32339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The </a:t>
            </a:r>
            <a:r>
              <a:rPr lang="en-GB" dirty="0" err="1">
                <a:latin typeface="Comic Sans MS" panose="030F0702030302020204" pitchFamily="66" charset="0"/>
              </a:rPr>
              <a:t>peristylium</a:t>
            </a:r>
            <a:r>
              <a:rPr lang="en-GB" dirty="0">
                <a:latin typeface="Comic Sans MS" panose="030F0702030302020204" pitchFamily="66" charset="0"/>
              </a:rPr>
              <a:t> (garden with columns) is a nice private garden where I can sit and relax, with plenty of sun and shade! </a:t>
            </a:r>
          </a:p>
        </p:txBody>
      </p:sp>
    </p:spTree>
    <p:extLst>
      <p:ext uri="{BB962C8B-B14F-4D97-AF65-F5344CB8AC3E}">
        <p14:creationId xmlns:p14="http://schemas.microsoft.com/office/powerpoint/2010/main" val="853031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E8CFDA-C30E-48DD-AD90-BF82C9157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608" y="6516594"/>
            <a:ext cx="3877392" cy="3414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5D6841-BF44-45AA-A958-B752ED94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The </a:t>
            </a:r>
            <a:r>
              <a:rPr lang="en-GB" i="1" dirty="0">
                <a:latin typeface="Comic Sans MS" panose="030F0702030302020204" pitchFamily="66" charset="0"/>
              </a:rPr>
              <a:t>triclinium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3" name="Picture 2" descr="Drawing of a triclinium showing dining benches and wall paintings. ">
            <a:extLst>
              <a:ext uri="{FF2B5EF4-FFF2-40B4-BE49-F238E27FC236}">
                <a16:creationId xmlns:a16="http://schemas.microsoft.com/office/drawing/2014/main" id="{E5897A0A-BB3A-40BD-830B-901CE95FD79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15334" t="24652" r="9866" b="21867"/>
          <a:stretch/>
        </p:blipFill>
        <p:spPr>
          <a:xfrm>
            <a:off x="469393" y="1613758"/>
            <a:ext cx="6839712" cy="36676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F0A600-D398-4C23-ADDC-091FAC0DF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885" y="2990068"/>
            <a:ext cx="1365622" cy="309094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5EB7EEC-12D1-40FF-AC28-AEC13EA2F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6" y="1517803"/>
            <a:ext cx="4571941" cy="45632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That was a long tour! Why don’t we have a meal in the </a:t>
            </a:r>
            <a:r>
              <a:rPr lang="en-GB" i="1" dirty="0">
                <a:latin typeface="Comic Sans MS" panose="030F0702030302020204" pitchFamily="66" charset="0"/>
              </a:rPr>
              <a:t>triclinium </a:t>
            </a:r>
            <a:r>
              <a:rPr lang="en-GB" dirty="0">
                <a:latin typeface="Comic Sans MS" panose="030F0702030302020204" pitchFamily="66" charset="0"/>
              </a:rPr>
              <a:t>(dining room)? 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Us Romans like to lie down on benches to eat our food, and the lovely wall paintings give us something interesting to talk about!</a:t>
            </a:r>
          </a:p>
        </p:txBody>
      </p:sp>
    </p:spTree>
    <p:extLst>
      <p:ext uri="{BB962C8B-B14F-4D97-AF65-F5344CB8AC3E}">
        <p14:creationId xmlns:p14="http://schemas.microsoft.com/office/powerpoint/2010/main" val="1350667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2A7F64-F0AE-4875-BE01-B85F19361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608" y="6525738"/>
            <a:ext cx="3877392" cy="3414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5D6841-BF44-45AA-A958-B752ED94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Thank you for visiting!</a:t>
            </a:r>
          </a:p>
        </p:txBody>
      </p:sp>
      <p:pic>
        <p:nvPicPr>
          <p:cNvPr id="5" name="Picture 4" descr="Drawing of a Roman house.">
            <a:extLst>
              <a:ext uri="{FF2B5EF4-FFF2-40B4-BE49-F238E27FC236}">
                <a16:creationId xmlns:a16="http://schemas.microsoft.com/office/drawing/2014/main" id="{491E5CC0-2209-4A92-933A-CB35C1013FD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78" y="1690688"/>
            <a:ext cx="8060436" cy="4041749"/>
          </a:xfrm>
          <a:prstGeom prst="rect">
            <a:avLst/>
          </a:prstGeom>
        </p:spPr>
      </p:pic>
      <p:pic>
        <p:nvPicPr>
          <p:cNvPr id="6" name="Picture 5" descr="Image of Julia. ">
            <a:extLst>
              <a:ext uri="{FF2B5EF4-FFF2-40B4-BE49-F238E27FC236}">
                <a16:creationId xmlns:a16="http://schemas.microsoft.com/office/drawing/2014/main" id="{4201673F-791C-4505-A822-0B2922DC0BC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8426" y="896861"/>
            <a:ext cx="1819067" cy="412538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5EB7EEC-12D1-40FF-AC28-AEC13EA2F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0064" y="5022246"/>
            <a:ext cx="4571941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I hope you enjoyed the tour of my Roman </a:t>
            </a:r>
            <a:r>
              <a:rPr lang="en-GB" i="1" dirty="0">
                <a:latin typeface="Comic Sans MS" panose="030F0702030302020204" pitchFamily="66" charset="0"/>
              </a:rPr>
              <a:t>domus</a:t>
            </a:r>
            <a:r>
              <a:rPr lang="en-GB" dirty="0">
                <a:latin typeface="Comic Sans MS" panose="030F0702030302020204" pitchFamily="66" charset="0"/>
              </a:rPr>
              <a:t>! Visit again soon! </a:t>
            </a:r>
          </a:p>
        </p:txBody>
      </p:sp>
    </p:spTree>
    <p:extLst>
      <p:ext uri="{BB962C8B-B14F-4D97-AF65-F5344CB8AC3E}">
        <p14:creationId xmlns:p14="http://schemas.microsoft.com/office/powerpoint/2010/main" val="1218941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354</Words>
  <Application>Microsoft Macintosh PowerPoint</Application>
  <PresentationFormat>Widescreen</PresentationFormat>
  <Paragraphs>23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Office Theme</vt:lpstr>
      <vt:lpstr>The Roman House</vt:lpstr>
      <vt:lpstr>Welcome to the Roman House!</vt:lpstr>
      <vt:lpstr>Entering the Roman House</vt:lpstr>
      <vt:lpstr>The fauces and lararium</vt:lpstr>
      <vt:lpstr>The atrium and tablinum</vt:lpstr>
      <vt:lpstr>The peristylium </vt:lpstr>
      <vt:lpstr>The triclinium </vt:lpstr>
      <vt:lpstr>Thank you for visiting!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Roman House</dc:title>
  <dc:creator>Rene Russell</dc:creator>
  <cp:lastModifiedBy>Justyna Ladosz</cp:lastModifiedBy>
  <cp:revision>18</cp:revision>
  <dcterms:created xsi:type="dcterms:W3CDTF">2021-02-18T12:12:36Z</dcterms:created>
  <dcterms:modified xsi:type="dcterms:W3CDTF">2021-02-19T12:41:12Z</dcterms:modified>
</cp:coreProperties>
</file>