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0" autoAdjust="0"/>
    <p:restoredTop sz="94274" autoAdjust="0"/>
  </p:normalViewPr>
  <p:slideViewPr>
    <p:cSldViewPr snapToGrid="0">
      <p:cViewPr varScale="1">
        <p:scale>
          <a:sx n="101" d="100"/>
          <a:sy n="101" d="100"/>
        </p:scale>
        <p:origin x="22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A611-2035-4F68-A92C-E3B5D748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2C0A7-0767-42D7-A067-B3CC283CC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3A18-D161-4377-873D-5ED23BDF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DB35B-6EB4-4A36-9708-203B743F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3A583-3592-4EF2-8D50-8AFCCE33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E623-49DB-41B3-9BDF-47E6CE46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4F25D-8C54-4587-A05B-FC1285181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6C862-AEE2-4B94-A957-46BAF66E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73944-C732-4651-81EC-94D8678D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B098-58CB-4216-814A-8321AE0F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2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F6C57-ABF9-48B4-AE9C-979EFDB2A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02093-D68D-4647-80D1-81054E8A5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BCA19-DC42-49BA-8751-22BDCA1C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678C-D7AA-4209-AE0A-69BE4BD7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F6071-3BDB-40E2-8375-D69D2987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75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6420-CE30-45E4-9BE7-6B66DEA3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DF9FD-656D-497E-9FB5-63E84D882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B715C-F3A9-4D13-8EF9-8B08E2A3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17B2E-4619-43C4-B795-9DE15D9D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5924D-114D-4CBB-BE99-A3F50E73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9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B990-4AFC-4223-88AB-FFC28505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A09DF-04AA-4855-A817-83187F6B3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6C9A0-CD0A-48CF-A0D0-68E405E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DC3CA-3729-46D3-86ED-A7FFE35C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91932-C696-4E83-91C9-5F524D95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4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D2C4-38E5-4847-842B-FA5ED63C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378E9-1EE4-4170-832D-E7BD562B3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054D8-D858-4152-9348-700535CAD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E0EE2-B1B2-4E85-BDEE-9D2AB795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5385-1828-448C-B0D3-B4098BCC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68D60-801B-495B-AA0C-6EA9406A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50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F035-EADC-4780-8404-69240803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550C4-9F6D-4463-8C2E-1EC028760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51F6C-FE46-4F1E-A309-D2BE7C6C0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9DB01-9FD6-4C61-A800-A21F76B21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3F513-C293-49A1-A046-B068EAD8E6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A680E-E681-4893-AE01-DF223F83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AAC054-5CCF-4C2F-B8A5-894FC435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8B155-720B-4CE7-B509-9F4F3F91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49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BE62-48DB-445E-B869-FCD10CA3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ED9F9-76B2-4EF9-A69F-C8CD0DB5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C3C4B-9F1D-4A06-A510-8C1E137B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CE828-92CE-4C05-9097-34439213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2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7B3C9-499C-4B4F-9CE7-3CF7F132C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23E33-B1F8-4540-BB29-58EF4BAF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5962D-A8D9-4C9C-8B95-9C0E5924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71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8A20-69FB-40F6-98D5-8FC207BF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8A2C2-97E9-4256-B240-E8EF2E7AB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2E77F-CD90-4C2A-A789-A65BDF225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239D5-B532-451F-AB83-FACE4968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D6C7F-CEFE-4061-89AA-41B90C1D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8E3CA-4DA6-4CD6-AC86-3ED011E2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40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040F-71E0-4AA2-983A-A25F775D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5DAD17-45E7-4E8A-86C6-96D263B50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C0DC4-487A-4E98-B39E-D23E83181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F227C-F244-4A73-94B4-B394F5C3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D24BB-B0F3-4820-B5F1-46C153818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BE7A6-50F8-4DF1-8B0D-03922D74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48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E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2838CA-AC17-4CE2-B91E-E135609D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581EC-3BD6-4F95-B86B-7D64D179F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37EEA-B0D9-4AC1-99B4-69484BF3A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1A222-5DB8-4DE5-A0C5-2C4BECB3D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2419-AB78-46E3-8521-DA3FFF598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5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0236-841A-4393-A7E6-B560A767F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8464"/>
            <a:ext cx="9144000" cy="1452025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Roman Town</a:t>
            </a:r>
          </a:p>
        </p:txBody>
      </p:sp>
      <p:pic>
        <p:nvPicPr>
          <p:cNvPr id="6" name="Picture 5" descr="© Museum of Classical Archaeology 2021">
            <a:extLst>
              <a:ext uri="{FF2B5EF4-FFF2-40B4-BE49-F238E27FC236}">
                <a16:creationId xmlns:a16="http://schemas.microsoft.com/office/drawing/2014/main" id="{9B462B69-69CE-4B8E-BEF0-F98CA375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532238"/>
            <a:ext cx="3877392" cy="341406"/>
          </a:xfrm>
          <a:prstGeom prst="rect">
            <a:avLst/>
          </a:prstGeom>
        </p:spPr>
      </p:pic>
      <p:pic>
        <p:nvPicPr>
          <p:cNvPr id="3" name="Picture 2" descr="Drawing of a roman city centre showing a temple and triumphal arches. ">
            <a:extLst>
              <a:ext uri="{FF2B5EF4-FFF2-40B4-BE49-F238E27FC236}">
                <a16:creationId xmlns:a16="http://schemas.microsoft.com/office/drawing/2014/main" id="{398050A5-C12D-4D7E-B09D-C8A2871ED1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4238" t="7402" r="17385" b="7470"/>
          <a:stretch/>
        </p:blipFill>
        <p:spPr>
          <a:xfrm rot="5400000">
            <a:off x="4337536" y="1372026"/>
            <a:ext cx="3516927" cy="58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8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Let’s explore the Roman Town!</a:t>
            </a:r>
          </a:p>
        </p:txBody>
      </p:sp>
      <p:pic>
        <p:nvPicPr>
          <p:cNvPr id="6" name="picture of Julia" descr="picture of a Roman woman: Julia. ">
            <a:extLst>
              <a:ext uri="{FF2B5EF4-FFF2-40B4-BE49-F238E27FC236}">
                <a16:creationId xmlns:a16="http://schemas.microsoft.com/office/drawing/2014/main" id="{8E1D6CFA-312A-4A6E-BECF-2B056A7144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3" b="98177" l="9524" r="89881">
                        <a14:foregroundMark x1="38690" y1="5729" x2="52381" y2="12760"/>
                        <a14:foregroundMark x1="52381" y1="12760" x2="51786" y2="18229"/>
                        <a14:foregroundMark x1="44643" y1="2604" x2="55952" y2="1823"/>
                        <a14:foregroundMark x1="32143" y1="19792" x2="20833" y2="38021"/>
                        <a14:foregroundMark x1="20833" y1="38021" x2="20833" y2="38281"/>
                        <a14:foregroundMark x1="79496" y1="28125" x2="81548" y2="29427"/>
                        <a14:foregroundMark x1="69643" y1="21875" x2="79496" y2="28125"/>
                        <a14:foregroundMark x1="81548" y1="29427" x2="63690" y2="33073"/>
                        <a14:foregroundMark x1="20238" y1="93750" x2="45833" y2="95052"/>
                        <a14:foregroundMark x1="45833" y1="95052" x2="77381" y2="93229"/>
                        <a14:foregroundMark x1="39881" y1="98177" x2="39881" y2="98177"/>
                        <a14:foregroundMark x1="10119" y1="76823" x2="9524" y2="69010"/>
                        <a14:foregroundMark x1="89286" y1="33594" x2="89286" y2="33594"/>
                        <a14:backgroundMark x1="73214" y1="28125" x2="73214" y2="28125"/>
                        <a14:backgroundMark x1="24405" y1="52604" x2="24405" y2="52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967" y="1378424"/>
            <a:ext cx="2325664" cy="5315803"/>
          </a:xfrm>
          <a:prstGeom prst="rect">
            <a:avLst/>
          </a:prstGeom>
        </p:spPr>
      </p:pic>
      <p:sp>
        <p:nvSpPr>
          <p:cNvPr id="7" name="Speech Bubble: Oval 6" descr="speech bubble ">
            <a:extLst>
              <a:ext uri="{FF2B5EF4-FFF2-40B4-BE49-F238E27FC236}">
                <a16:creationId xmlns:a16="http://schemas.microsoft.com/office/drawing/2014/main" id="{E3989474-35FE-42ED-99D6-735A890B81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715904" y="1581506"/>
            <a:ext cx="2524836" cy="1487739"/>
          </a:xfrm>
          <a:prstGeom prst="wedgeEllipseCallout">
            <a:avLst>
              <a:gd name="adj1" fmla="val -64753"/>
              <a:gd name="adj2" fmla="val -2345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alve">
            <a:extLst>
              <a:ext uri="{FF2B5EF4-FFF2-40B4-BE49-F238E27FC236}">
                <a16:creationId xmlns:a16="http://schemas.microsoft.com/office/drawing/2014/main" id="{415ADE65-3DA8-403B-B6F7-FFD24B3A0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15611" y="2002209"/>
            <a:ext cx="164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Salve!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30E267-082A-4EDF-97DD-860F7BBED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608" y="6523524"/>
            <a:ext cx="3877392" cy="3414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BA53-0E68-4D24-A781-FF418E4F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640" y="1581506"/>
            <a:ext cx="559416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Towns were a very important part of Roman life, with lots of different things to see and do.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Now that we have learned about the Roman house, Julia is going to continue her tour to show you around her </a:t>
            </a:r>
            <a:r>
              <a:rPr lang="en-GB" i="1" dirty="0">
                <a:latin typeface="Comic Sans MS" panose="030F0702030302020204" pitchFamily="66" charset="0"/>
              </a:rPr>
              <a:t>oppidum </a:t>
            </a:r>
            <a:r>
              <a:rPr lang="en-GB" dirty="0">
                <a:latin typeface="Comic Sans MS" panose="030F0702030302020204" pitchFamily="66" charset="0"/>
              </a:rPr>
              <a:t>(town).</a:t>
            </a:r>
          </a:p>
        </p:txBody>
      </p:sp>
    </p:spTree>
    <p:extLst>
      <p:ext uri="{BB962C8B-B14F-4D97-AF65-F5344CB8AC3E}">
        <p14:creationId xmlns:p14="http://schemas.microsoft.com/office/powerpoint/2010/main" val="219504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321AEA-10F1-46A1-A1FD-42BDBCFE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492874"/>
            <a:ext cx="3877392" cy="341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>
                <a:latin typeface="Comic Sans MS" panose="030F0702030302020204" pitchFamily="66" charset="0"/>
              </a:rPr>
              <a:t>forum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BA53-0E68-4D24-A781-FF418E4F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280" y="1581505"/>
            <a:ext cx="5467206" cy="4911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Where’s the best place to start our tour? I know, the </a:t>
            </a:r>
            <a:r>
              <a:rPr lang="en-GB" i="1" dirty="0">
                <a:latin typeface="Comic Sans MS" panose="030F0702030302020204" pitchFamily="66" charset="0"/>
              </a:rPr>
              <a:t>forum </a:t>
            </a:r>
            <a:r>
              <a:rPr lang="en-GB" dirty="0">
                <a:latin typeface="Comic Sans MS" panose="030F0702030302020204" pitchFamily="66" charset="0"/>
              </a:rPr>
              <a:t>(town square)!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>
                <a:latin typeface="Comic Sans MS" panose="030F0702030302020204" pitchFamily="66" charset="0"/>
              </a:rPr>
              <a:t>forum </a:t>
            </a:r>
            <a:r>
              <a:rPr lang="en-GB" dirty="0">
                <a:latin typeface="Comic Sans MS" panose="030F0702030302020204" pitchFamily="66" charset="0"/>
              </a:rPr>
              <a:t>was one of the most important parts of a Roman town, and was made up of lots of different parts. Let’s take a closer look! </a:t>
            </a:r>
          </a:p>
        </p:txBody>
      </p:sp>
      <p:pic>
        <p:nvPicPr>
          <p:cNvPr id="5" name="Picture 4" descr="Drawing of a roman city centre (forum) showing a temple and triumphal arches. ">
            <a:extLst>
              <a:ext uri="{FF2B5EF4-FFF2-40B4-BE49-F238E27FC236}">
                <a16:creationId xmlns:a16="http://schemas.microsoft.com/office/drawing/2014/main" id="{EB8E4B67-BABB-4305-A269-3104EA0AB8C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00785" y="1690688"/>
            <a:ext cx="5840474" cy="3517697"/>
          </a:xfrm>
          <a:prstGeom prst="rect">
            <a:avLst/>
          </a:prstGeom>
        </p:spPr>
      </p:pic>
      <p:pic>
        <p:nvPicPr>
          <p:cNvPr id="6" name="Picture 5" descr="small image of Julia. ">
            <a:extLst>
              <a:ext uri="{FF2B5EF4-FFF2-40B4-BE49-F238E27FC236}">
                <a16:creationId xmlns:a16="http://schemas.microsoft.com/office/drawing/2014/main" id="{26820587-9AB9-4D58-A3DE-DCE6F92E22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57" y="3429000"/>
            <a:ext cx="924343" cy="209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1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 err="1">
                <a:latin typeface="Comic Sans MS" panose="030F0702030302020204" pitchFamily="66" charset="0"/>
              </a:rPr>
              <a:t>templum</a:t>
            </a:r>
            <a:r>
              <a:rPr lang="en-GB" i="1" dirty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BA53-0E68-4D24-A781-FF418E4F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31" y="1469445"/>
            <a:ext cx="5916972" cy="4911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Let’s start our tour by stopping at the </a:t>
            </a:r>
            <a:r>
              <a:rPr lang="en-GB" i="1" dirty="0" err="1">
                <a:latin typeface="Comic Sans MS" panose="030F0702030302020204" pitchFamily="66" charset="0"/>
              </a:rPr>
              <a:t>templum</a:t>
            </a:r>
            <a:r>
              <a:rPr lang="en-GB" i="1" dirty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</a:rPr>
              <a:t>(temple). If you have a special request for the gods, this is the place to make it!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You can dedicate gifts such as mini statues, or you can burn an offering on the </a:t>
            </a:r>
            <a:r>
              <a:rPr lang="en-GB" i="1" dirty="0" err="1">
                <a:latin typeface="Comic Sans MS" panose="030F0702030302020204" pitchFamily="66" charset="0"/>
              </a:rPr>
              <a:t>ara</a:t>
            </a:r>
            <a:r>
              <a:rPr lang="en-GB" i="1" dirty="0">
                <a:latin typeface="Comic Sans MS" panose="030F0702030302020204" pitchFamily="66" charset="0"/>
              </a:rPr>
              <a:t> (</a:t>
            </a:r>
            <a:r>
              <a:rPr lang="en-GB" dirty="0">
                <a:latin typeface="Comic Sans MS" panose="030F0702030302020204" pitchFamily="66" charset="0"/>
              </a:rPr>
              <a:t>altar) in front of the temple.  </a:t>
            </a:r>
          </a:p>
        </p:txBody>
      </p:sp>
      <p:pic>
        <p:nvPicPr>
          <p:cNvPr id="4" name="Picture 3" descr="Drawing of a roman temple with altar in front of it. ">
            <a:extLst>
              <a:ext uri="{FF2B5EF4-FFF2-40B4-BE49-F238E27FC236}">
                <a16:creationId xmlns:a16="http://schemas.microsoft.com/office/drawing/2014/main" id="{464E91FA-D579-45B3-9474-E0E7ADBE64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67" b="87500" l="29750" r="83500">
                        <a14:foregroundMark x1="29812" y1="73667" x2="35125" y2="72417"/>
                        <a14:foregroundMark x1="35125" y1="72417" x2="35188" y2="72417"/>
                        <a14:foregroundMark x1="83500" y1="73417" x2="78125" y2="69750"/>
                        <a14:foregroundMark x1="51938" y1="80167" x2="61500" y2="87583"/>
                        <a14:foregroundMark x1="61500" y1="81833" x2="61625" y2="83917"/>
                        <a14:foregroundMark x1="36688" y1="31583" x2="36688" y2="31583"/>
                        <a14:foregroundMark x1="37500" y1="31833" x2="39000" y2="33250"/>
                        <a14:foregroundMark x1="58250" y1="17667" x2="58250" y2="17667"/>
                      </a14:backgroundRemoval>
                    </a14:imgEffect>
                  </a14:imgLayer>
                </a14:imgProps>
              </a:ext>
            </a:extLst>
          </a:blip>
          <a:srcRect l="27236" t="12718" r="12974" b="6958"/>
          <a:stretch/>
        </p:blipFill>
        <p:spPr>
          <a:xfrm>
            <a:off x="366597" y="1322821"/>
            <a:ext cx="4656406" cy="4691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60566-76F3-42C0-BC8C-2D8FEAFFD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608" y="6516594"/>
            <a:ext cx="3877392" cy="341406"/>
          </a:xfrm>
          <a:prstGeom prst="rect">
            <a:avLst/>
          </a:prstGeom>
        </p:spPr>
      </p:pic>
      <p:pic>
        <p:nvPicPr>
          <p:cNvPr id="8" name="Picture 7" descr="small image of Julia. ">
            <a:extLst>
              <a:ext uri="{FF2B5EF4-FFF2-40B4-BE49-F238E27FC236}">
                <a16:creationId xmlns:a16="http://schemas.microsoft.com/office/drawing/2014/main" id="{014B2C21-1DED-4F4B-8F6C-7D334C2490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544" y="4076640"/>
            <a:ext cx="855118" cy="19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2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>
                <a:latin typeface="Comic Sans MS" panose="030F0702030302020204" pitchFamily="66" charset="0"/>
              </a:rPr>
              <a:t>basilica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BA53-0E68-4D24-A781-FF418E4F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280" y="1581505"/>
            <a:ext cx="5467206" cy="4158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Now that we have made a visit to the temple, let’s take a look at the </a:t>
            </a:r>
            <a:r>
              <a:rPr lang="en-GB" i="1" dirty="0">
                <a:latin typeface="Comic Sans MS" panose="030F0702030302020204" pitchFamily="66" charset="0"/>
              </a:rPr>
              <a:t>basilica </a:t>
            </a:r>
            <a:r>
              <a:rPr lang="en-GB" dirty="0">
                <a:latin typeface="Comic Sans MS" panose="030F0702030302020204" pitchFamily="66" charset="0"/>
              </a:rPr>
              <a:t>(law courts).This impressive building is where you would have to go if you committed a crime, so that the judges could decide on your punishment! You’d better be on your best behaviour! </a:t>
            </a:r>
          </a:p>
        </p:txBody>
      </p:sp>
      <p:pic>
        <p:nvPicPr>
          <p:cNvPr id="5" name="Picture 4" descr="drawing of the collonade of a basilica ">
            <a:extLst>
              <a:ext uri="{FF2B5EF4-FFF2-40B4-BE49-F238E27FC236}">
                <a16:creationId xmlns:a16="http://schemas.microsoft.com/office/drawing/2014/main" id="{FCE7A97C-3CA9-4FB0-AB8B-FFA7C0B8CB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6866" t="14444" r="7593" b="17649"/>
          <a:stretch/>
        </p:blipFill>
        <p:spPr>
          <a:xfrm rot="16200000">
            <a:off x="1141941" y="1195742"/>
            <a:ext cx="3885484" cy="4657011"/>
          </a:xfrm>
          <a:prstGeom prst="rect">
            <a:avLst/>
          </a:prstGeom>
        </p:spPr>
      </p:pic>
      <p:pic>
        <p:nvPicPr>
          <p:cNvPr id="6" name="Picture 5" descr="small image of Julia. ">
            <a:extLst>
              <a:ext uri="{FF2B5EF4-FFF2-40B4-BE49-F238E27FC236}">
                <a16:creationId xmlns:a16="http://schemas.microsoft.com/office/drawing/2014/main" id="{ED7F78C9-D7E6-4FB5-A0D2-FEA8CA526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13" y="3429366"/>
            <a:ext cx="1365622" cy="3090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946B51-2C4C-4A2F-A260-362448835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608" y="6523524"/>
            <a:ext cx="3877392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6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>
                <a:latin typeface="Comic Sans MS" panose="030F0702030302020204" pitchFamily="66" charset="0"/>
              </a:rPr>
              <a:t>macellum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EB7EEC-12D1-40FF-AC28-AEC13EA2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185" y="1825625"/>
            <a:ext cx="42496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Where do you go when you need to buy something? To the </a:t>
            </a:r>
            <a:r>
              <a:rPr lang="en-GB" i="1" dirty="0">
                <a:latin typeface="Comic Sans MS" panose="030F0702030302020204" pitchFamily="66" charset="0"/>
              </a:rPr>
              <a:t>macellum </a:t>
            </a:r>
            <a:r>
              <a:rPr lang="en-GB" dirty="0">
                <a:latin typeface="Comic Sans MS" panose="030F0702030302020204" pitchFamily="66" charset="0"/>
              </a:rPr>
              <a:t>(market) of course! You can buy all sorts of things here, from food to clothes. I think I’m going to buy myself a new </a:t>
            </a:r>
            <a:r>
              <a:rPr lang="en-GB" i="1" dirty="0">
                <a:latin typeface="Comic Sans MS" panose="030F0702030302020204" pitchFamily="66" charset="0"/>
              </a:rPr>
              <a:t>stola </a:t>
            </a:r>
            <a:r>
              <a:rPr lang="en-GB" dirty="0">
                <a:latin typeface="Comic Sans MS" panose="030F0702030302020204" pitchFamily="66" charset="0"/>
              </a:rPr>
              <a:t>(dress).</a:t>
            </a:r>
          </a:p>
        </p:txBody>
      </p:sp>
      <p:pic>
        <p:nvPicPr>
          <p:cNvPr id="4" name="Picture 3" descr="drawing of three stalls with various goods such as food and pots. ">
            <a:extLst>
              <a:ext uri="{FF2B5EF4-FFF2-40B4-BE49-F238E27FC236}">
                <a16:creationId xmlns:a16="http://schemas.microsoft.com/office/drawing/2014/main" id="{70EB3E8A-DC39-4193-AB7F-F00001B2B2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037" t="28574" r="11468" b="20759"/>
          <a:stretch/>
        </p:blipFill>
        <p:spPr>
          <a:xfrm rot="16200000">
            <a:off x="1348931" y="1074434"/>
            <a:ext cx="3647828" cy="4880337"/>
          </a:xfrm>
          <a:prstGeom prst="rect">
            <a:avLst/>
          </a:prstGeom>
        </p:spPr>
      </p:pic>
      <p:pic>
        <p:nvPicPr>
          <p:cNvPr id="7" name="Picture 6" descr="small image of Julia. ">
            <a:extLst>
              <a:ext uri="{FF2B5EF4-FFF2-40B4-BE49-F238E27FC236}">
                <a16:creationId xmlns:a16="http://schemas.microsoft.com/office/drawing/2014/main" id="{77BE826A-DFCC-4652-B62F-70062CD2A5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975" y="3086023"/>
            <a:ext cx="1365622" cy="3090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C7929C-EA87-47A7-8E53-7B63497E7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608" y="6516594"/>
            <a:ext cx="3877392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31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>
                <a:latin typeface="Comic Sans MS" panose="030F0702030302020204" pitchFamily="66" charset="0"/>
              </a:rPr>
              <a:t>taberna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EB7EEC-12D1-40FF-AC28-AEC13EA2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59" y="1690688"/>
            <a:ext cx="4571941" cy="4563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Talking about food has made me hungry! I think I’ll quickly stop off at the </a:t>
            </a:r>
            <a:r>
              <a:rPr lang="en-GB" i="1" dirty="0">
                <a:latin typeface="Comic Sans MS" panose="030F0702030302020204" pitchFamily="66" charset="0"/>
              </a:rPr>
              <a:t>taberna </a:t>
            </a:r>
            <a:r>
              <a:rPr lang="en-GB" dirty="0">
                <a:latin typeface="Comic Sans MS" panose="030F0702030302020204" pitchFamily="66" charset="0"/>
              </a:rPr>
              <a:t>(inn) to get something to eat and drink. This is the Roman version of street food after all!</a:t>
            </a:r>
          </a:p>
        </p:txBody>
      </p:sp>
      <p:pic>
        <p:nvPicPr>
          <p:cNvPr id="5" name="Picture 4" descr="drawing of a roman taberna. ">
            <a:extLst>
              <a:ext uri="{FF2B5EF4-FFF2-40B4-BE49-F238E27FC236}">
                <a16:creationId xmlns:a16="http://schemas.microsoft.com/office/drawing/2014/main" id="{15CA5A4A-E2D2-4822-B3A9-D59D8F5F8A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00" b="76667" l="16938" r="65438">
                        <a14:foregroundMark x1="18563" y1="33000" x2="20063" y2="64833"/>
                        <a14:foregroundMark x1="27250" y1="72417" x2="35563" y2="72417"/>
                        <a14:foregroundMark x1="35563" y1="72417" x2="56813" y2="70833"/>
                        <a14:foregroundMark x1="50125" y1="69500" x2="33063" y2="55750"/>
                        <a14:foregroundMark x1="41750" y1="56833" x2="61000" y2="59083"/>
                        <a14:foregroundMark x1="18688" y1="33667" x2="55063" y2="31000"/>
                        <a14:foregroundMark x1="55063" y1="31000" x2="59500" y2="32583"/>
                        <a14:foregroundMark x1="17563" y1="39917" x2="17813" y2="30667"/>
                        <a14:foregroundMark x1="17813" y1="30667" x2="17375" y2="29000"/>
                        <a14:foregroundMark x1="17063" y1="44583" x2="16938" y2="52250"/>
                        <a14:foregroundMark x1="16938" y1="52250" x2="18688" y2="61500"/>
                        <a14:foregroundMark x1="59625" y1="32583" x2="60125" y2="29667"/>
                        <a14:foregroundMark x1="63813" y1="31250" x2="26375" y2="29667"/>
                        <a14:foregroundMark x1="20750" y1="31667" x2="24375" y2="31667"/>
                        <a14:foregroundMark x1="44625" y1="73083" x2="47813" y2="73083"/>
                        <a14:foregroundMark x1="46250" y1="73500" x2="54313" y2="73750"/>
                        <a14:foregroundMark x1="45438" y1="73500" x2="25563" y2="74667"/>
                        <a14:foregroundMark x1="64625" y1="37250" x2="64625" y2="39000"/>
                        <a14:foregroundMark x1="64625" y1="38083" x2="64625" y2="46333"/>
                        <a14:foregroundMark x1="17750" y1="75083" x2="24250" y2="76000"/>
                        <a14:foregroundMark x1="64875" y1="72417" x2="63250" y2="7075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2872" t="30771" r="28666" b="18154"/>
          <a:stretch/>
        </p:blipFill>
        <p:spPr>
          <a:xfrm>
            <a:off x="572257" y="2175554"/>
            <a:ext cx="5220352" cy="3420587"/>
          </a:xfrm>
          <a:prstGeom prst="rect">
            <a:avLst/>
          </a:prstGeom>
        </p:spPr>
      </p:pic>
      <p:pic>
        <p:nvPicPr>
          <p:cNvPr id="6" name="Picture 5" descr="image of Julia. ">
            <a:extLst>
              <a:ext uri="{FF2B5EF4-FFF2-40B4-BE49-F238E27FC236}">
                <a16:creationId xmlns:a16="http://schemas.microsoft.com/office/drawing/2014/main" id="{D98AF0BA-1535-42C8-8DA6-FE0E6F21F1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98" y="3297708"/>
            <a:ext cx="1365622" cy="3097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E8CFDA-C30E-48DD-AD90-BF82C9157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608" y="6516594"/>
            <a:ext cx="3877392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6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E8CFDA-C30E-48DD-AD90-BF82C9157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516594"/>
            <a:ext cx="3877392" cy="341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>
                <a:latin typeface="Comic Sans MS" panose="030F0702030302020204" pitchFamily="66" charset="0"/>
              </a:rPr>
              <a:t>thermae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EB7EEC-12D1-40FF-AC28-AEC13EA2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59" y="1690688"/>
            <a:ext cx="4571941" cy="4563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The perfect way to end our tour will be to visit the </a:t>
            </a:r>
            <a:r>
              <a:rPr lang="en-GB" i="1" dirty="0">
                <a:latin typeface="Comic Sans MS" panose="030F0702030302020204" pitchFamily="66" charset="0"/>
              </a:rPr>
              <a:t>thermae </a:t>
            </a:r>
            <a:r>
              <a:rPr lang="en-GB" dirty="0">
                <a:latin typeface="Comic Sans MS" panose="030F0702030302020204" pitchFamily="66" charset="0"/>
              </a:rPr>
              <a:t>(baths)!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The baths are really popular and a good place to hang out with friends! You can try out pools with hot and cold water, or even get a massage! </a:t>
            </a:r>
          </a:p>
        </p:txBody>
      </p:sp>
      <p:pic>
        <p:nvPicPr>
          <p:cNvPr id="3" name="Picture 2" descr="drawing of roman baths, showing big swimming pool surrounded by an arched collonade. ">
            <a:extLst>
              <a:ext uri="{FF2B5EF4-FFF2-40B4-BE49-F238E27FC236}">
                <a16:creationId xmlns:a16="http://schemas.microsoft.com/office/drawing/2014/main" id="{02D69AA4-C6FC-4EB4-ADC2-14BDDC4DF7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5539" t="6650" r="8203" b="28324"/>
          <a:stretch/>
        </p:blipFill>
        <p:spPr>
          <a:xfrm rot="16200000">
            <a:off x="980158" y="1323646"/>
            <a:ext cx="3922321" cy="4459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1D26F-EB77-4836-9002-EA36A019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378" y="3156857"/>
            <a:ext cx="1365622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Thank you for visiting!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EB7EEC-12D1-40FF-AC28-AEC13EA2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0064" y="5022246"/>
            <a:ext cx="4571941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I hope you enjoyed the tour of my Roman</a:t>
            </a:r>
            <a:r>
              <a:rPr lang="en-GB" i="1" dirty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</a:rPr>
              <a:t>town! Visit again soon! </a:t>
            </a:r>
          </a:p>
        </p:txBody>
      </p:sp>
      <p:pic>
        <p:nvPicPr>
          <p:cNvPr id="3" name="Picture 2" descr="drawing of a roman town center (forum). ">
            <a:extLst>
              <a:ext uri="{FF2B5EF4-FFF2-40B4-BE49-F238E27FC236}">
                <a16:creationId xmlns:a16="http://schemas.microsoft.com/office/drawing/2014/main" id="{21D4DB6D-3204-4287-BC0C-309F6A3B44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5840474" cy="3517697"/>
          </a:xfrm>
          <a:prstGeom prst="rect">
            <a:avLst/>
          </a:prstGeom>
        </p:spPr>
      </p:pic>
      <p:pic>
        <p:nvPicPr>
          <p:cNvPr id="6" name="Picture 5" descr="image of Julia. ">
            <a:extLst>
              <a:ext uri="{FF2B5EF4-FFF2-40B4-BE49-F238E27FC236}">
                <a16:creationId xmlns:a16="http://schemas.microsoft.com/office/drawing/2014/main" id="{4201673F-791C-4505-A822-0B2922DC0B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426" y="896861"/>
            <a:ext cx="1819067" cy="4125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A7F64-F0AE-4875-BE01-B85F19361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608" y="6525738"/>
            <a:ext cx="3877392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41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384</Words>
  <Application>Microsoft Macintosh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The Roman Town</vt:lpstr>
      <vt:lpstr>Let’s explore the Roman Town!</vt:lpstr>
      <vt:lpstr>The forum</vt:lpstr>
      <vt:lpstr>The templum </vt:lpstr>
      <vt:lpstr>The basilica</vt:lpstr>
      <vt:lpstr>The macellum </vt:lpstr>
      <vt:lpstr>The taberna </vt:lpstr>
      <vt:lpstr>The thermae</vt:lpstr>
      <vt:lpstr>Thank you for visiting!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Roman House</dc:title>
  <dc:creator>Rene Russell</dc:creator>
  <cp:lastModifiedBy>Justyna Ladosz</cp:lastModifiedBy>
  <cp:revision>27</cp:revision>
  <dcterms:created xsi:type="dcterms:W3CDTF">2021-02-18T12:12:36Z</dcterms:created>
  <dcterms:modified xsi:type="dcterms:W3CDTF">2021-02-19T12:51:19Z</dcterms:modified>
</cp:coreProperties>
</file>