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AD2D65-4D21-8D1F-4228-CB935AE4EE9E}" v="21" dt="2021-03-04T13:57:48.727"/>
    <p1510:client id="{9BDBF232-2E6E-4618-B1A2-5FC01A2288C4}" v="1874" dt="2021-03-03T20:41:25.832"/>
    <p1510:client id="{A97AF2F1-2451-7F65-01F6-EBE910BDF55A}" v="318" dt="2021-03-04T14:22:51.802"/>
    <p1510:client id="{B69D1BB9-9107-DF81-EFA1-C03EA0C50803}" v="27" dt="2021-03-04T13:46:18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47" autoAdjust="0"/>
    <p:restoredTop sz="86418"/>
  </p:normalViewPr>
  <p:slideViewPr>
    <p:cSldViewPr snapToGrid="0">
      <p:cViewPr varScale="1">
        <p:scale>
          <a:sx n="96" d="100"/>
          <a:sy n="96" d="100"/>
        </p:scale>
        <p:origin x="168" y="9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6732B-6B33-AD4E-941C-F8E5BE3106A1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31002-D7E9-D544-908A-02FC5083E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82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31002-D7E9-D544-908A-02FC5083EA6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72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31002-D7E9-D544-908A-02FC5083EA6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8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04.03.21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Comic Sans MS"/>
                <a:cs typeface="Calibri Light"/>
              </a:rPr>
              <a:t>Fun Roman Foods!</a:t>
            </a:r>
            <a:endParaRPr lang="de-DE" dirty="0">
              <a:cs typeface="Calibri Ligh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171A2-1958-4B1D-9C49-2E537BAF0503}"/>
              </a:ext>
            </a:extLst>
          </p:cNvPr>
          <p:cNvSpPr txBox="1"/>
          <p:nvPr/>
        </p:nvSpPr>
        <p:spPr>
          <a:xfrm>
            <a:off x="7483955" y="6434407"/>
            <a:ext cx="46266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omic Sans MS"/>
                <a:ea typeface="+mn-lt"/>
                <a:cs typeface="+mn-lt"/>
              </a:rPr>
              <a:t>©Museum of Classical Archaeology 2021</a:t>
            </a:r>
            <a:endParaRPr lang="en-US">
              <a:latin typeface="Comic Sans M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14A6604A-FBAA-4E2E-A0EB-C535B268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/>
                <a:cs typeface="Calibri Light"/>
              </a:rPr>
              <a:t>What Did Romans Eat?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76018-6412-ED4F-918B-232F259AD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latin typeface="Comic Sans MS"/>
              </a:rPr>
              <a:t>You will have seen by now that the Romans loved their dinner parties! </a:t>
            </a:r>
            <a:br>
              <a:rPr lang="en-GB" sz="4000" dirty="0">
                <a:latin typeface="Comic Sans MS"/>
              </a:rPr>
            </a:br>
            <a:br>
              <a:rPr lang="en-GB" sz="4000" dirty="0">
                <a:latin typeface="Comic Sans MS"/>
              </a:rPr>
            </a:br>
            <a:r>
              <a:rPr lang="en-GB" sz="4000" dirty="0">
                <a:latin typeface="Comic Sans MS"/>
                <a:cs typeface="Calibri Light"/>
              </a:rPr>
              <a:t>What sort of food did they eat there? Well, they didn't have tomatoes, or pizza, or pasta. It could get quite strange... 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41B186-2916-42BC-888C-CF848853B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25163" y="6305011"/>
            <a:ext cx="46266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omic Sans MS"/>
                <a:ea typeface="+mn-lt"/>
                <a:cs typeface="+mn-lt"/>
              </a:rPr>
              <a:t>©Museum of Classical Archaeology 2021</a:t>
            </a:r>
            <a:endParaRPr lang="en-US">
              <a:latin typeface="Comic Sans M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4610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C8C6EC-19E3-4F29-844E-07E0F4F8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410" y="241539"/>
            <a:ext cx="4866765" cy="1600200"/>
          </a:xfrm>
        </p:spPr>
        <p:txBody>
          <a:bodyPr>
            <a:normAutofit/>
          </a:bodyPr>
          <a:lstStyle/>
          <a:p>
            <a:r>
              <a:rPr lang="fr-FR" sz="4000" dirty="0" err="1">
                <a:latin typeface="Comic Sans MS"/>
              </a:rPr>
              <a:t>Dormouse</a:t>
            </a:r>
            <a:r>
              <a:rPr lang="fr-FR" sz="4000" dirty="0">
                <a:latin typeface="Comic Sans MS"/>
              </a:rPr>
              <a:t>!</a:t>
            </a:r>
            <a:endParaRPr lang="fr-FR" sz="4000" dirty="0"/>
          </a:p>
        </p:txBody>
      </p:sp>
      <p:pic>
        <p:nvPicPr>
          <p:cNvPr id="5" name="Image 5" descr="Brown dormouse">
            <a:extLst>
              <a:ext uri="{FF2B5EF4-FFF2-40B4-BE49-F238E27FC236}">
                <a16:creationId xmlns:a16="http://schemas.microsoft.com/office/drawing/2014/main" id="{407BDFA9-FF8D-4132-B2E3-E67464320A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484" r="-830" b="-61"/>
          <a:stretch/>
        </p:blipFill>
        <p:spPr>
          <a:xfrm>
            <a:off x="951448" y="2425160"/>
            <a:ext cx="4378231" cy="3036292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C7BD8F-8AC1-4BB3-BF55-2F6E3DC54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9411" y="2071777"/>
            <a:ext cx="5528123" cy="41135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r-FR" sz="2800" dirty="0">
                <a:latin typeface="Comic Sans MS"/>
              </a:rPr>
              <a:t>More of a snack than a main dish, the Romans would hunt </a:t>
            </a:r>
            <a:r>
              <a:rPr lang="fr-FR" sz="2800">
                <a:latin typeface="Comic Sans MS"/>
              </a:rPr>
              <a:t>dormice during autumn. They would be at their fattest at this point!</a:t>
            </a:r>
          </a:p>
          <a:p>
            <a:endParaRPr lang="fr-FR" sz="2800" dirty="0">
              <a:latin typeface="Comic Sans MS"/>
            </a:endParaRPr>
          </a:p>
          <a:p>
            <a:r>
              <a:rPr lang="fr-FR" sz="2800">
                <a:latin typeface="Comic Sans MS"/>
              </a:rPr>
              <a:t>They would be particularly popular with upper class Romans, as they could be quite pricey!</a:t>
            </a:r>
          </a:p>
          <a:p>
            <a:endParaRPr lang="fr-FR" sz="2800" dirty="0">
              <a:latin typeface="Comic Sans MS"/>
            </a:endParaRPr>
          </a:p>
          <a:p>
            <a:r>
              <a:rPr lang="fr-FR" sz="2800">
                <a:latin typeface="Comic Sans MS"/>
              </a:rPr>
              <a:t>They are still eaten in Slovenia and Croatia today!</a:t>
            </a:r>
            <a:endParaRPr lang="fr-FR" sz="2800" dirty="0">
              <a:latin typeface="Comic Sans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62683-05EF-4BE4-B37F-D1A6E22D7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83955" y="6434407"/>
            <a:ext cx="46266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omic Sans MS"/>
                <a:ea typeface="+mn-lt"/>
                <a:cs typeface="+mn-lt"/>
              </a:rPr>
              <a:t>©Museum of Classical Archaeology 2021</a:t>
            </a:r>
            <a:endParaRPr lang="en-US" dirty="0">
              <a:latin typeface="Comic Sans M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0536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C8C6EC-19E3-4F29-844E-07E0F4F8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920" y="370936"/>
            <a:ext cx="4866765" cy="1600200"/>
          </a:xfrm>
        </p:spPr>
        <p:txBody>
          <a:bodyPr>
            <a:normAutofit/>
          </a:bodyPr>
          <a:lstStyle/>
          <a:p>
            <a:r>
              <a:rPr lang="fr-FR" sz="4000">
                <a:latin typeface="Comic Sans MS"/>
              </a:rPr>
              <a:t>Garum!</a:t>
            </a:r>
            <a:endParaRPr lang="fr-FR" sz="4000"/>
          </a:p>
        </p:txBody>
      </p:sp>
      <p:pic>
        <p:nvPicPr>
          <p:cNvPr id="8" name="Image 8" descr="a drawing of a roman amphora with a small symbol of a fish on it. ">
            <a:extLst>
              <a:ext uri="{FF2B5EF4-FFF2-40B4-BE49-F238E27FC236}">
                <a16:creationId xmlns:a16="http://schemas.microsoft.com/office/drawing/2014/main" id="{25E669B7-F1E6-4941-B83F-2CC3AB77D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08" y="508958"/>
            <a:ext cx="2502524" cy="5394385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C7BD8F-8AC1-4BB3-BF55-2F6E3DC54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6807" y="1971136"/>
            <a:ext cx="5528123" cy="41135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sz="2800">
                <a:latin typeface="Comic Sans MS"/>
              </a:rPr>
              <a:t>Garum was a sauce made from salt and fish guts!</a:t>
            </a:r>
          </a:p>
          <a:p>
            <a:endParaRPr lang="fr-FR" sz="2800" dirty="0">
              <a:latin typeface="Comic Sans MS"/>
            </a:endParaRPr>
          </a:p>
          <a:p>
            <a:r>
              <a:rPr lang="fr-FR" sz="2800" dirty="0">
                <a:latin typeface="Comic Sans MS"/>
              </a:rPr>
              <a:t>You could have different </a:t>
            </a:r>
            <a:r>
              <a:rPr lang="fr-FR" sz="2800">
                <a:latin typeface="Comic Sans MS"/>
              </a:rPr>
              <a:t>flavours, such as wine, vinegar or water. </a:t>
            </a:r>
            <a:endParaRPr lang="fr-FR" sz="2800" dirty="0">
              <a:latin typeface="Comic Sans MS"/>
            </a:endParaRPr>
          </a:p>
          <a:p>
            <a:endParaRPr lang="fr-FR" sz="2800" dirty="0">
              <a:latin typeface="Comic Sans MS"/>
            </a:endParaRPr>
          </a:p>
          <a:p>
            <a:r>
              <a:rPr lang="fr-FR" sz="2800">
                <a:latin typeface="Comic Sans MS"/>
              </a:rPr>
              <a:t>The Romans ate garum with almost everything – you could call it their ketchup!</a:t>
            </a:r>
            <a:endParaRPr lang="fr-FR" sz="2800" dirty="0"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B67B7-F63B-42FE-98DE-9A6C59F85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83955" y="6434407"/>
            <a:ext cx="46266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omic Sans MS"/>
                <a:ea typeface="+mn-lt"/>
                <a:cs typeface="+mn-lt"/>
              </a:rPr>
              <a:t>©Museum of Classical Archaeology 2021</a:t>
            </a:r>
            <a:endParaRPr lang="en-US" dirty="0">
              <a:latin typeface="Comic Sans M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086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C8C6EC-19E3-4F29-844E-07E0F4F8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448" y="198407"/>
            <a:ext cx="6074463" cy="1600200"/>
          </a:xfrm>
        </p:spPr>
        <p:txBody>
          <a:bodyPr>
            <a:normAutofit/>
          </a:bodyPr>
          <a:lstStyle/>
          <a:p>
            <a:r>
              <a:rPr lang="en-GB" sz="4000" dirty="0" err="1">
                <a:latin typeface="Comic Sans MS"/>
              </a:rPr>
              <a:t>Tounge</a:t>
            </a:r>
            <a:r>
              <a:rPr lang="en-GB" sz="4000" dirty="0">
                <a:latin typeface="Comic Sans MS"/>
              </a:rPr>
              <a:t> Tied?</a:t>
            </a:r>
            <a:endParaRPr lang="en-GB" sz="4000" dirty="0">
              <a:cs typeface="Calibri Ligh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C7BD8F-8AC1-4BB3-BF55-2F6E3DC54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27449" y="2100532"/>
            <a:ext cx="6074462" cy="41135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2800" dirty="0">
                <a:latin typeface="Comic Sans MS"/>
              </a:rPr>
              <a:t>Like us, the Romans ate birds like chickens. But, they also ate some that we wouldn't like parrots and flamingos!</a:t>
            </a:r>
          </a:p>
          <a:p>
            <a:endParaRPr lang="en-GB" sz="2800" dirty="0">
              <a:latin typeface="Comic Sans MS"/>
            </a:endParaRPr>
          </a:p>
          <a:p>
            <a:r>
              <a:rPr lang="en-GB" sz="2800" dirty="0">
                <a:latin typeface="Comic Sans MS"/>
              </a:rPr>
              <a:t>The upper class Romans were particularly fond of flamingos, as they were seen as a sign of wealth.</a:t>
            </a:r>
          </a:p>
          <a:p>
            <a:endParaRPr lang="en-GB" sz="2800" dirty="0">
              <a:latin typeface="Comic Sans MS"/>
            </a:endParaRPr>
          </a:p>
          <a:p>
            <a:r>
              <a:rPr lang="en-GB" sz="2800" dirty="0">
                <a:latin typeface="Comic Sans MS"/>
              </a:rPr>
              <a:t>Their favourite part of the flamingo was the tongue! </a:t>
            </a:r>
          </a:p>
        </p:txBody>
      </p:sp>
      <p:pic>
        <p:nvPicPr>
          <p:cNvPr id="3" name="Graphique 4" descr="drawing of a flamingo standing in the water">
            <a:extLst>
              <a:ext uri="{FF2B5EF4-FFF2-40B4-BE49-F238E27FC236}">
                <a16:creationId xmlns:a16="http://schemas.microsoft.com/office/drawing/2014/main" id="{7B0170EC-A9A1-469D-9EAC-1B1188F8E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55387" y="458951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97CB37-86FA-4866-904E-577238709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70219" y="6420030"/>
            <a:ext cx="46266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omic Sans MS"/>
                <a:ea typeface="+mn-lt"/>
                <a:cs typeface="+mn-lt"/>
              </a:rPr>
              <a:t>©Museum of Classical Archaeology 2021</a:t>
            </a:r>
            <a:endParaRPr lang="en-US" dirty="0">
              <a:latin typeface="Comic Sans M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184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C8C6EC-19E3-4F29-844E-07E0F4F8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901" y="184031"/>
            <a:ext cx="4866765" cy="1600200"/>
          </a:xfrm>
        </p:spPr>
        <p:txBody>
          <a:bodyPr>
            <a:normAutofit/>
          </a:bodyPr>
          <a:lstStyle/>
          <a:p>
            <a:r>
              <a:rPr lang="fr-FR" sz="4000">
                <a:latin typeface="Comic Sans MS"/>
              </a:rPr>
              <a:t>How do we know?</a:t>
            </a:r>
            <a:endParaRPr lang="fr-FR" sz="4000" dirty="0">
              <a:latin typeface="Comic Sans MS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C7BD8F-8AC1-4BB3-BF55-2F6E3DC54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1901" y="2114909"/>
            <a:ext cx="5528123" cy="411351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GB" sz="2800" dirty="0">
                <a:latin typeface="Comic Sans MS"/>
              </a:rPr>
              <a:t>Lots of Romans wrote about what they ate, which has helped us to learn about their diets. </a:t>
            </a:r>
          </a:p>
          <a:p>
            <a:endParaRPr lang="en-GB" sz="2800" dirty="0">
              <a:latin typeface="Comic Sans MS"/>
            </a:endParaRPr>
          </a:p>
          <a:p>
            <a:r>
              <a:rPr lang="en-GB" sz="2800" dirty="0">
                <a:latin typeface="Comic Sans MS"/>
              </a:rPr>
              <a:t>We also have some food left over! In Pompeii, bits of Roman food were left over after a volcano erupted in 79 CE.</a:t>
            </a:r>
          </a:p>
          <a:p>
            <a:endParaRPr lang="en-GB" sz="2800" dirty="0">
              <a:latin typeface="Comic Sans MS"/>
            </a:endParaRPr>
          </a:p>
          <a:p>
            <a:r>
              <a:rPr lang="en-GB" sz="2800" dirty="0">
                <a:latin typeface="Comic Sans MS"/>
              </a:rPr>
              <a:t>We have fish bones, pieces of vegetables and whole loaves of bread. The bread loaves still have their owner's stamps on them, so that no one stole them!</a:t>
            </a:r>
          </a:p>
        </p:txBody>
      </p:sp>
      <p:pic>
        <p:nvPicPr>
          <p:cNvPr id="5" name="Image 5" descr="Fish&#10;">
            <a:extLst>
              <a:ext uri="{FF2B5EF4-FFF2-40B4-BE49-F238E27FC236}">
                <a16:creationId xmlns:a16="http://schemas.microsoft.com/office/drawing/2014/main" id="{8B9CFE59-F875-4EE9-BEB6-23A88F15F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320000">
            <a:off x="368060" y="761221"/>
            <a:ext cx="2743200" cy="1252389"/>
          </a:xfrm>
          <a:prstGeom prst="rect">
            <a:avLst/>
          </a:prstGeom>
        </p:spPr>
      </p:pic>
      <p:pic>
        <p:nvPicPr>
          <p:cNvPr id="6" name="Image 7" descr="Loaf of bread&#10;">
            <a:extLst>
              <a:ext uri="{FF2B5EF4-FFF2-40B4-BE49-F238E27FC236}">
                <a16:creationId xmlns:a16="http://schemas.microsoft.com/office/drawing/2014/main" id="{C5EE38CB-1650-49A3-8508-436919BBE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11" y="1773652"/>
            <a:ext cx="2743200" cy="2706846"/>
          </a:xfrm>
          <a:prstGeom prst="rect">
            <a:avLst/>
          </a:prstGeom>
        </p:spPr>
      </p:pic>
      <p:pic>
        <p:nvPicPr>
          <p:cNvPr id="8" name="Image 8" descr="Basket containing fruits and vegetables&#10;">
            <a:extLst>
              <a:ext uri="{FF2B5EF4-FFF2-40B4-BE49-F238E27FC236}">
                <a16:creationId xmlns:a16="http://schemas.microsoft.com/office/drawing/2014/main" id="{37A51718-D8D4-4EE8-BF06-EB54B3A1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64" y="4084738"/>
            <a:ext cx="2743200" cy="2570411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F7983D22-596D-45E3-9BD7-7EF07868D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70219" y="6420030"/>
            <a:ext cx="462663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omic Sans MS"/>
                <a:ea typeface="+mn-lt"/>
                <a:cs typeface="+mn-lt"/>
              </a:rPr>
              <a:t>©Museum of Classical Archaeology 2021</a:t>
            </a:r>
            <a:endParaRPr lang="en-US" dirty="0">
              <a:latin typeface="Comic Sans M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3022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C8C6EC-19E3-4F29-844E-07E0F4F8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241" y="-2875"/>
            <a:ext cx="4866765" cy="1600200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Comic Sans MS"/>
              </a:rPr>
              <a:t>Marcus!</a:t>
            </a:r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C7BD8F-8AC1-4BB3-BF55-2F6E3DC54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6241" y="1841739"/>
            <a:ext cx="5528123" cy="411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>
                <a:latin typeface="Comic Sans MS"/>
              </a:rPr>
              <a:t>You saw that Marcus held a dinner party earlier – do you think he would have eaten any of these foods?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endParaRPr lang="en-GB" sz="2800" dirty="0">
              <a:latin typeface="Comic Sans MS"/>
            </a:endParaRPr>
          </a:p>
          <a:p>
            <a:r>
              <a:rPr lang="en-GB" sz="2800" dirty="0">
                <a:latin typeface="Comic Sans MS"/>
              </a:rPr>
              <a:t>Who knows? Maybe some of the food in Pompeii might be his...</a:t>
            </a:r>
          </a:p>
        </p:txBody>
      </p:sp>
      <p:pic>
        <p:nvPicPr>
          <p:cNvPr id="9" name="Picture 9" descr="Marcus, dressed in a white toga&#10;">
            <a:extLst>
              <a:ext uri="{FF2B5EF4-FFF2-40B4-BE49-F238E27FC236}">
                <a16:creationId xmlns:a16="http://schemas.microsoft.com/office/drawing/2014/main" id="{66B22E74-7E80-443A-8216-3F7F84D53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82" y="740075"/>
            <a:ext cx="1934293" cy="5305964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F7983D22-596D-45E3-9BD7-7EF07868D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83955" y="6391276"/>
            <a:ext cx="462663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omic Sans MS"/>
                <a:ea typeface="+mn-lt"/>
                <a:cs typeface="+mn-lt"/>
              </a:rPr>
              <a:t>©Museum of Classical Archaeology 2021</a:t>
            </a:r>
            <a:endParaRPr lang="en-US" dirty="0">
              <a:latin typeface="Comic Sans M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51273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372</Words>
  <Application>Microsoft Macintosh PowerPoint</Application>
  <PresentationFormat>Widescreen</PresentationFormat>
  <Paragraphs>40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Thème Office</vt:lpstr>
      <vt:lpstr>Fun Roman Foods!</vt:lpstr>
      <vt:lpstr>What Did Romans Eat? </vt:lpstr>
      <vt:lpstr>Dormouse!</vt:lpstr>
      <vt:lpstr>Garum!</vt:lpstr>
      <vt:lpstr>Tounge Tied?</vt:lpstr>
      <vt:lpstr>How do we know?</vt:lpstr>
      <vt:lpstr>Marcus!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Justyna Ladosz</cp:lastModifiedBy>
  <cp:revision>308</cp:revision>
  <dcterms:created xsi:type="dcterms:W3CDTF">2021-03-03T14:50:26Z</dcterms:created>
  <dcterms:modified xsi:type="dcterms:W3CDTF">2021-03-04T15:23:13Z</dcterms:modified>
</cp:coreProperties>
</file>